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re Sugar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gif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16" Target="../media/image81.png" Type="http://schemas.openxmlformats.org/officeDocument/2006/relationships/image"/><Relationship Id="rId17" Target="../media/image82.svg" Type="http://schemas.openxmlformats.org/officeDocument/2006/relationships/image"/><Relationship Id="rId18" Target="../media/image83.png" Type="http://schemas.openxmlformats.org/officeDocument/2006/relationships/image"/><Relationship Id="rId19" Target="../media/image84.svg" Type="http://schemas.openxmlformats.org/officeDocument/2006/relationships/image"/><Relationship Id="rId2" Target="../media/image19.jpeg" Type="http://schemas.openxmlformats.org/officeDocument/2006/relationships/image"/><Relationship Id="rId20" Target="../media/image85.png" Type="http://schemas.openxmlformats.org/officeDocument/2006/relationships/image"/><Relationship Id="rId21" Target="../media/image86.sv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.pn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9.png" Type="http://schemas.openxmlformats.org/officeDocument/2006/relationships/image"/><Relationship Id="rId6" Target="../media/image87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2.gif" Type="http://schemas.openxmlformats.org/officeDocument/2006/relationships/image"/><Relationship Id="rId13" Target="../media/image8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png" Type="http://schemas.openxmlformats.org/officeDocument/2006/relationships/image"/><Relationship Id="rId16" Target="../media/image6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jpe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6.png" Type="http://schemas.openxmlformats.org/officeDocument/2006/relationships/image"/><Relationship Id="rId2" Target="../media/image19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19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6.pn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58.png" Type="http://schemas.openxmlformats.org/officeDocument/2006/relationships/image"/><Relationship Id="rId16" Target="../media/image59.svg" Type="http://schemas.openxmlformats.org/officeDocument/2006/relationships/image"/><Relationship Id="rId17" Target="../media/image6.png" Type="http://schemas.openxmlformats.org/officeDocument/2006/relationships/image"/><Relationship Id="rId2" Target="../media/image19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67.png" Type="http://schemas.openxmlformats.org/officeDocument/2006/relationships/image"/><Relationship Id="rId14" Target="../media/image68.svg" Type="http://schemas.openxmlformats.org/officeDocument/2006/relationships/image"/><Relationship Id="rId15" Target="../media/image6.png" Type="http://schemas.openxmlformats.org/officeDocument/2006/relationships/image"/><Relationship Id="rId2" Target="../media/image19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12.gif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2" Target="../media/image19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6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2" Target="../media/image19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6.pn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1.png" Type="http://schemas.openxmlformats.org/officeDocument/2006/relationships/image"/><Relationship Id="rId9" Target="../media/image7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051" y="-102547"/>
            <a:ext cx="6662677" cy="10389547"/>
          </a:xfrm>
          <a:custGeom>
            <a:avLst/>
            <a:gdLst/>
            <a:ahLst/>
            <a:cxnLst/>
            <a:rect r="r" b="b" t="t" l="l"/>
            <a:pathLst>
              <a:path h="10389547" w="6662677">
                <a:moveTo>
                  <a:pt x="0" y="0"/>
                </a:moveTo>
                <a:lnTo>
                  <a:pt x="6662677" y="0"/>
                </a:lnTo>
                <a:lnTo>
                  <a:pt x="6662677" y="10389547"/>
                </a:lnTo>
                <a:lnTo>
                  <a:pt x="0" y="10389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171" t="0" r="-156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1557" y="0"/>
            <a:ext cx="12349339" cy="12349339"/>
          </a:xfrm>
          <a:custGeom>
            <a:avLst/>
            <a:gdLst/>
            <a:ahLst/>
            <a:cxnLst/>
            <a:rect r="r" b="b" t="t" l="l"/>
            <a:pathLst>
              <a:path h="12349339" w="12349339">
                <a:moveTo>
                  <a:pt x="0" y="0"/>
                </a:moveTo>
                <a:lnTo>
                  <a:pt x="12349339" y="0"/>
                </a:lnTo>
                <a:lnTo>
                  <a:pt x="12349339" y="12349339"/>
                </a:lnTo>
                <a:lnTo>
                  <a:pt x="0" y="12349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69082" y="1994926"/>
            <a:ext cx="4567332" cy="3167359"/>
          </a:xfrm>
          <a:custGeom>
            <a:avLst/>
            <a:gdLst/>
            <a:ahLst/>
            <a:cxnLst/>
            <a:rect r="r" b="b" t="t" l="l"/>
            <a:pathLst>
              <a:path h="3167359" w="4567332">
                <a:moveTo>
                  <a:pt x="0" y="0"/>
                </a:moveTo>
                <a:lnTo>
                  <a:pt x="4567332" y="0"/>
                </a:lnTo>
                <a:lnTo>
                  <a:pt x="4567332" y="3167359"/>
                </a:lnTo>
                <a:lnTo>
                  <a:pt x="0" y="3167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947" y="0"/>
            <a:ext cx="1591506" cy="10287000"/>
          </a:xfrm>
          <a:custGeom>
            <a:avLst/>
            <a:gdLst/>
            <a:ahLst/>
            <a:cxnLst/>
            <a:rect r="r" b="b" t="t" l="l"/>
            <a:pathLst>
              <a:path h="10287000" w="1591506">
                <a:moveTo>
                  <a:pt x="0" y="0"/>
                </a:moveTo>
                <a:lnTo>
                  <a:pt x="1591506" y="0"/>
                </a:lnTo>
                <a:lnTo>
                  <a:pt x="15915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24" r="0" b="-72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44163" y="1994926"/>
            <a:ext cx="4567332" cy="3167359"/>
          </a:xfrm>
          <a:custGeom>
            <a:avLst/>
            <a:gdLst/>
            <a:ahLst/>
            <a:cxnLst/>
            <a:rect r="r" b="b" t="t" l="l"/>
            <a:pathLst>
              <a:path h="3167359" w="4567332">
                <a:moveTo>
                  <a:pt x="0" y="0"/>
                </a:moveTo>
                <a:lnTo>
                  <a:pt x="4567332" y="0"/>
                </a:lnTo>
                <a:lnTo>
                  <a:pt x="4567332" y="3167359"/>
                </a:lnTo>
                <a:lnTo>
                  <a:pt x="0" y="3167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44193" y="1994926"/>
            <a:ext cx="4567332" cy="3167359"/>
          </a:xfrm>
          <a:custGeom>
            <a:avLst/>
            <a:gdLst/>
            <a:ahLst/>
            <a:cxnLst/>
            <a:rect r="r" b="b" t="t" l="l"/>
            <a:pathLst>
              <a:path h="3167359" w="4567332">
                <a:moveTo>
                  <a:pt x="0" y="0"/>
                </a:moveTo>
                <a:lnTo>
                  <a:pt x="4567332" y="0"/>
                </a:lnTo>
                <a:lnTo>
                  <a:pt x="4567332" y="3167359"/>
                </a:lnTo>
                <a:lnTo>
                  <a:pt x="0" y="3167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483427" y="-102547"/>
            <a:ext cx="264784" cy="10529663"/>
            <a:chOff x="0" y="0"/>
            <a:chExt cx="69737" cy="27732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737" cy="2773245"/>
            </a:xfrm>
            <a:custGeom>
              <a:avLst/>
              <a:gdLst/>
              <a:ahLst/>
              <a:cxnLst/>
              <a:rect r="r" b="b" t="t" l="l"/>
              <a:pathLst>
                <a:path h="2773245" w="69737">
                  <a:moveTo>
                    <a:pt x="34869" y="0"/>
                  </a:moveTo>
                  <a:lnTo>
                    <a:pt x="34869" y="0"/>
                  </a:lnTo>
                  <a:cubicBezTo>
                    <a:pt x="54126" y="0"/>
                    <a:pt x="69737" y="15611"/>
                    <a:pt x="69737" y="34869"/>
                  </a:cubicBezTo>
                  <a:lnTo>
                    <a:pt x="69737" y="2738376"/>
                  </a:lnTo>
                  <a:cubicBezTo>
                    <a:pt x="69737" y="2747624"/>
                    <a:pt x="66064" y="2756493"/>
                    <a:pt x="59525" y="2763032"/>
                  </a:cubicBezTo>
                  <a:cubicBezTo>
                    <a:pt x="52985" y="2769571"/>
                    <a:pt x="44116" y="2773245"/>
                    <a:pt x="34869" y="2773245"/>
                  </a:cubicBezTo>
                  <a:lnTo>
                    <a:pt x="34869" y="2773245"/>
                  </a:lnTo>
                  <a:cubicBezTo>
                    <a:pt x="25621" y="2773245"/>
                    <a:pt x="16752" y="2769571"/>
                    <a:pt x="10213" y="2763032"/>
                  </a:cubicBezTo>
                  <a:cubicBezTo>
                    <a:pt x="3674" y="2756493"/>
                    <a:pt x="0" y="2747624"/>
                    <a:pt x="0" y="2738376"/>
                  </a:cubicBezTo>
                  <a:lnTo>
                    <a:pt x="0" y="34869"/>
                  </a:lnTo>
                  <a:cubicBezTo>
                    <a:pt x="0" y="25621"/>
                    <a:pt x="3674" y="16752"/>
                    <a:pt x="10213" y="10213"/>
                  </a:cubicBezTo>
                  <a:cubicBezTo>
                    <a:pt x="16752" y="3674"/>
                    <a:pt x="25621" y="0"/>
                    <a:pt x="34869" y="0"/>
                  </a:cubicBezTo>
                  <a:close/>
                </a:path>
              </a:pathLst>
            </a:custGeom>
            <a:solidFill>
              <a:srgbClr val="A5CAFF">
                <a:alpha val="6392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9737" cy="2811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542896">
            <a:off x="13563374" y="1125830"/>
            <a:ext cx="2376060" cy="2514349"/>
          </a:xfrm>
          <a:custGeom>
            <a:avLst/>
            <a:gdLst/>
            <a:ahLst/>
            <a:cxnLst/>
            <a:rect r="r" b="b" t="t" l="l"/>
            <a:pathLst>
              <a:path h="2514349" w="2376060">
                <a:moveTo>
                  <a:pt x="0" y="0"/>
                </a:moveTo>
                <a:lnTo>
                  <a:pt x="2376060" y="0"/>
                </a:lnTo>
                <a:lnTo>
                  <a:pt x="2376060" y="2514349"/>
                </a:lnTo>
                <a:lnTo>
                  <a:pt x="0" y="2514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48615" y="1226852"/>
            <a:ext cx="1799774" cy="2259991"/>
          </a:xfrm>
          <a:custGeom>
            <a:avLst/>
            <a:gdLst/>
            <a:ahLst/>
            <a:cxnLst/>
            <a:rect r="r" b="b" t="t" l="l"/>
            <a:pathLst>
              <a:path h="2259991" w="1799774">
                <a:moveTo>
                  <a:pt x="0" y="0"/>
                </a:moveTo>
                <a:lnTo>
                  <a:pt x="1799775" y="0"/>
                </a:lnTo>
                <a:lnTo>
                  <a:pt x="1799775" y="2259991"/>
                </a:lnTo>
                <a:lnTo>
                  <a:pt x="0" y="2259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55882">
            <a:off x="11021470" y="6540694"/>
            <a:ext cx="4228163" cy="1770543"/>
          </a:xfrm>
          <a:custGeom>
            <a:avLst/>
            <a:gdLst/>
            <a:ahLst/>
            <a:cxnLst/>
            <a:rect r="r" b="b" t="t" l="l"/>
            <a:pathLst>
              <a:path h="1770543" w="4228163">
                <a:moveTo>
                  <a:pt x="0" y="0"/>
                </a:moveTo>
                <a:lnTo>
                  <a:pt x="4228163" y="0"/>
                </a:lnTo>
                <a:lnTo>
                  <a:pt x="4228163" y="1770544"/>
                </a:lnTo>
                <a:lnTo>
                  <a:pt x="0" y="1770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48390" y="1850626"/>
            <a:ext cx="9822540" cy="29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60"/>
              </a:lnSpc>
            </a:pPr>
            <a:r>
              <a:rPr lang="en-US" sz="17114">
                <a:solidFill>
                  <a:srgbClr val="4D4D4C"/>
                </a:solidFill>
                <a:latin typeface="More Sugar"/>
                <a:ea typeface="More Sugar"/>
                <a:cs typeface="More Sugar"/>
                <a:sym typeface="More Sugar"/>
              </a:rPr>
              <a:t>NYURON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-407833">
            <a:off x="10464560" y="2725100"/>
            <a:ext cx="1237187" cy="123718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6690401" y="7974995"/>
            <a:ext cx="1813192" cy="1733865"/>
          </a:xfrm>
          <a:custGeom>
            <a:avLst/>
            <a:gdLst/>
            <a:ahLst/>
            <a:cxnLst/>
            <a:rect r="r" b="b" t="t" l="l"/>
            <a:pathLst>
              <a:path h="1733865" w="1813192">
                <a:moveTo>
                  <a:pt x="0" y="0"/>
                </a:moveTo>
                <a:lnTo>
                  <a:pt x="1813192" y="0"/>
                </a:lnTo>
                <a:lnTo>
                  <a:pt x="1813192" y="1733866"/>
                </a:lnTo>
                <a:lnTo>
                  <a:pt x="0" y="17338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983324">
            <a:off x="14810182" y="7291890"/>
            <a:ext cx="748202" cy="1210135"/>
          </a:xfrm>
          <a:custGeom>
            <a:avLst/>
            <a:gdLst/>
            <a:ahLst/>
            <a:cxnLst/>
            <a:rect r="r" b="b" t="t" l="l"/>
            <a:pathLst>
              <a:path h="1210135" w="748202">
                <a:moveTo>
                  <a:pt x="0" y="0"/>
                </a:moveTo>
                <a:lnTo>
                  <a:pt x="748202" y="0"/>
                </a:lnTo>
                <a:lnTo>
                  <a:pt x="748202" y="1210135"/>
                </a:lnTo>
                <a:lnTo>
                  <a:pt x="0" y="12101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832219" y="4098606"/>
            <a:ext cx="10391220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A5CAFF"/>
                </a:solidFill>
                <a:latin typeface="More Sugar"/>
                <a:ea typeface="More Sugar"/>
                <a:cs typeface="More Sugar"/>
                <a:sym typeface="More Sugar"/>
              </a:rPr>
              <a:t>Desarrollo cognitivo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2645" y="7585749"/>
            <a:ext cx="4109591" cy="212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MAURICIO CARRILLO</a:t>
            </a:r>
          </a:p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BENJAMIN OLGUIN</a:t>
            </a:r>
          </a:p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ALAN CONCHA</a:t>
            </a:r>
          </a:p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MARTIN QUILODRAN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95755" y="8750589"/>
            <a:ext cx="2763726" cy="95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2"/>
              </a:lnSpc>
            </a:pPr>
            <a:r>
              <a:rPr lang="en-US" sz="276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DOCENTE: </a:t>
            </a:r>
          </a:p>
          <a:p>
            <a:pPr algn="ctr">
              <a:lnSpc>
                <a:spcPts val="3872"/>
              </a:lnSpc>
              <a:spcBef>
                <a:spcPct val="0"/>
              </a:spcBef>
            </a:pPr>
            <a:r>
              <a:rPr lang="en-US" sz="276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JORGE CASTRO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1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22748754" cy="10287000"/>
          </a:xfrm>
          <a:custGeom>
            <a:avLst/>
            <a:gdLst/>
            <a:ahLst/>
            <a:cxnLst/>
            <a:rect r="r" b="b" t="t" l="l"/>
            <a:pathLst>
              <a:path h="10287000" w="22748754">
                <a:moveTo>
                  <a:pt x="22748754" y="0"/>
                </a:moveTo>
                <a:lnTo>
                  <a:pt x="0" y="0"/>
                </a:lnTo>
                <a:lnTo>
                  <a:pt x="0" y="10287000"/>
                </a:lnTo>
                <a:lnTo>
                  <a:pt x="22748754" y="10287000"/>
                </a:lnTo>
                <a:lnTo>
                  <a:pt x="22748754" y="0"/>
                </a:lnTo>
                <a:close/>
              </a:path>
            </a:pathLst>
          </a:custGeom>
          <a:blipFill>
            <a:blip r:embed="rId2"/>
            <a:stretch>
              <a:fillRect l="0" t="-11643" r="0" b="-276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31892" y="300673"/>
            <a:ext cx="5824216" cy="1456054"/>
          </a:xfrm>
          <a:custGeom>
            <a:avLst/>
            <a:gdLst/>
            <a:ahLst/>
            <a:cxnLst/>
            <a:rect r="r" b="b" t="t" l="l"/>
            <a:pathLst>
              <a:path h="1456054" w="5824216">
                <a:moveTo>
                  <a:pt x="0" y="0"/>
                </a:moveTo>
                <a:lnTo>
                  <a:pt x="5824216" y="0"/>
                </a:lnTo>
                <a:lnTo>
                  <a:pt x="5824216" y="1456054"/>
                </a:lnTo>
                <a:lnTo>
                  <a:pt x="0" y="1456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36568" y="2302137"/>
            <a:ext cx="7007432" cy="2225574"/>
            <a:chOff x="0" y="0"/>
            <a:chExt cx="1810558" cy="5750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0558" cy="575037"/>
            </a:xfrm>
            <a:custGeom>
              <a:avLst/>
              <a:gdLst/>
              <a:ahLst/>
              <a:cxnLst/>
              <a:rect r="r" b="b" t="t" l="l"/>
              <a:pathLst>
                <a:path h="575037" w="1810558">
                  <a:moveTo>
                    <a:pt x="28725" y="0"/>
                  </a:moveTo>
                  <a:lnTo>
                    <a:pt x="1781833" y="0"/>
                  </a:lnTo>
                  <a:cubicBezTo>
                    <a:pt x="1789451" y="0"/>
                    <a:pt x="1796757" y="3026"/>
                    <a:pt x="1802144" y="8413"/>
                  </a:cubicBezTo>
                  <a:cubicBezTo>
                    <a:pt x="1807531" y="13800"/>
                    <a:pt x="1810558" y="21107"/>
                    <a:pt x="1810558" y="28725"/>
                  </a:cubicBezTo>
                  <a:lnTo>
                    <a:pt x="1810558" y="546311"/>
                  </a:lnTo>
                  <a:cubicBezTo>
                    <a:pt x="1810558" y="553930"/>
                    <a:pt x="1807531" y="561236"/>
                    <a:pt x="1802144" y="566623"/>
                  </a:cubicBezTo>
                  <a:cubicBezTo>
                    <a:pt x="1796757" y="572010"/>
                    <a:pt x="1789451" y="575037"/>
                    <a:pt x="1781833" y="575037"/>
                  </a:cubicBezTo>
                  <a:lnTo>
                    <a:pt x="28725" y="575037"/>
                  </a:lnTo>
                  <a:cubicBezTo>
                    <a:pt x="21107" y="575037"/>
                    <a:pt x="13800" y="572010"/>
                    <a:pt x="8413" y="566623"/>
                  </a:cubicBezTo>
                  <a:cubicBezTo>
                    <a:pt x="3026" y="561236"/>
                    <a:pt x="0" y="553930"/>
                    <a:pt x="0" y="546311"/>
                  </a:cubicBezTo>
                  <a:lnTo>
                    <a:pt x="0" y="28725"/>
                  </a:lnTo>
                  <a:cubicBezTo>
                    <a:pt x="0" y="21107"/>
                    <a:pt x="3026" y="13800"/>
                    <a:pt x="8413" y="8413"/>
                  </a:cubicBezTo>
                  <a:cubicBezTo>
                    <a:pt x="13800" y="3026"/>
                    <a:pt x="21107" y="0"/>
                    <a:pt x="28725" y="0"/>
                  </a:cubicBezTo>
                  <a:close/>
                </a:path>
              </a:pathLst>
            </a:custGeom>
            <a:solidFill>
              <a:srgbClr val="CCF9F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10558" cy="613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2135" y="1937857"/>
            <a:ext cx="1028867" cy="1019514"/>
          </a:xfrm>
          <a:custGeom>
            <a:avLst/>
            <a:gdLst/>
            <a:ahLst/>
            <a:cxnLst/>
            <a:rect r="r" b="b" t="t" l="l"/>
            <a:pathLst>
              <a:path h="1019514" w="1028867">
                <a:moveTo>
                  <a:pt x="0" y="0"/>
                </a:moveTo>
                <a:lnTo>
                  <a:pt x="1028867" y="0"/>
                </a:lnTo>
                <a:lnTo>
                  <a:pt x="1028867" y="1019514"/>
                </a:lnTo>
                <a:lnTo>
                  <a:pt x="0" y="1019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8037" y="0"/>
            <a:ext cx="1591506" cy="10287000"/>
          </a:xfrm>
          <a:custGeom>
            <a:avLst/>
            <a:gdLst/>
            <a:ahLst/>
            <a:cxnLst/>
            <a:rect r="r" b="b" t="t" l="l"/>
            <a:pathLst>
              <a:path h="10287000" w="1591506">
                <a:moveTo>
                  <a:pt x="0" y="0"/>
                </a:moveTo>
                <a:lnTo>
                  <a:pt x="1591506" y="0"/>
                </a:lnTo>
                <a:lnTo>
                  <a:pt x="15915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24" r="0" b="-72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527437" y="3417137"/>
            <a:ext cx="7595734" cy="2183342"/>
            <a:chOff x="0" y="0"/>
            <a:chExt cx="2000523" cy="575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0522" cy="575037"/>
            </a:xfrm>
            <a:custGeom>
              <a:avLst/>
              <a:gdLst/>
              <a:ahLst/>
              <a:cxnLst/>
              <a:rect r="r" b="b" t="t" l="l"/>
              <a:pathLst>
                <a:path h="575037" w="2000522">
                  <a:moveTo>
                    <a:pt x="26500" y="0"/>
                  </a:moveTo>
                  <a:lnTo>
                    <a:pt x="1974022" y="0"/>
                  </a:lnTo>
                  <a:cubicBezTo>
                    <a:pt x="1981050" y="0"/>
                    <a:pt x="1987791" y="2792"/>
                    <a:pt x="1992761" y="7762"/>
                  </a:cubicBezTo>
                  <a:cubicBezTo>
                    <a:pt x="1997730" y="12732"/>
                    <a:pt x="2000522" y="19472"/>
                    <a:pt x="2000522" y="26500"/>
                  </a:cubicBezTo>
                  <a:lnTo>
                    <a:pt x="2000522" y="548536"/>
                  </a:lnTo>
                  <a:cubicBezTo>
                    <a:pt x="2000522" y="563172"/>
                    <a:pt x="1988658" y="575037"/>
                    <a:pt x="1974022" y="575037"/>
                  </a:cubicBezTo>
                  <a:lnTo>
                    <a:pt x="26500" y="575037"/>
                  </a:lnTo>
                  <a:cubicBezTo>
                    <a:pt x="11865" y="575037"/>
                    <a:pt x="0" y="563172"/>
                    <a:pt x="0" y="548536"/>
                  </a:cubicBezTo>
                  <a:lnTo>
                    <a:pt x="0" y="26500"/>
                  </a:lnTo>
                  <a:cubicBezTo>
                    <a:pt x="0" y="11865"/>
                    <a:pt x="11865" y="0"/>
                    <a:pt x="26500" y="0"/>
                  </a:cubicBezTo>
                  <a:close/>
                </a:path>
              </a:pathLst>
            </a:custGeom>
            <a:solidFill>
              <a:srgbClr val="7BC7F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0523" cy="613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63297" y="2957371"/>
            <a:ext cx="1027763" cy="1070586"/>
          </a:xfrm>
          <a:custGeom>
            <a:avLst/>
            <a:gdLst/>
            <a:ahLst/>
            <a:cxnLst/>
            <a:rect r="r" b="b" t="t" l="l"/>
            <a:pathLst>
              <a:path h="1070586" w="1027763">
                <a:moveTo>
                  <a:pt x="0" y="0"/>
                </a:moveTo>
                <a:lnTo>
                  <a:pt x="1027763" y="0"/>
                </a:lnTo>
                <a:lnTo>
                  <a:pt x="1027763" y="1070586"/>
                </a:lnTo>
                <a:lnTo>
                  <a:pt x="0" y="10705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83611" y="5035505"/>
            <a:ext cx="6878591" cy="2249710"/>
            <a:chOff x="0" y="0"/>
            <a:chExt cx="1811645" cy="5925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11645" cy="592516"/>
            </a:xfrm>
            <a:custGeom>
              <a:avLst/>
              <a:gdLst/>
              <a:ahLst/>
              <a:cxnLst/>
              <a:rect r="r" b="b" t="t" l="l"/>
              <a:pathLst>
                <a:path h="592516" w="1811645">
                  <a:moveTo>
                    <a:pt x="29263" y="0"/>
                  </a:moveTo>
                  <a:lnTo>
                    <a:pt x="1782382" y="0"/>
                  </a:lnTo>
                  <a:cubicBezTo>
                    <a:pt x="1790143" y="0"/>
                    <a:pt x="1797586" y="3083"/>
                    <a:pt x="1803074" y="8571"/>
                  </a:cubicBezTo>
                  <a:cubicBezTo>
                    <a:pt x="1808562" y="14059"/>
                    <a:pt x="1811645" y="21502"/>
                    <a:pt x="1811645" y="29263"/>
                  </a:cubicBezTo>
                  <a:lnTo>
                    <a:pt x="1811645" y="563253"/>
                  </a:lnTo>
                  <a:cubicBezTo>
                    <a:pt x="1811645" y="579415"/>
                    <a:pt x="1798544" y="592516"/>
                    <a:pt x="1782382" y="592516"/>
                  </a:cubicBezTo>
                  <a:lnTo>
                    <a:pt x="29263" y="592516"/>
                  </a:lnTo>
                  <a:cubicBezTo>
                    <a:pt x="21502" y="592516"/>
                    <a:pt x="14059" y="589433"/>
                    <a:pt x="8571" y="583945"/>
                  </a:cubicBezTo>
                  <a:cubicBezTo>
                    <a:pt x="3083" y="578457"/>
                    <a:pt x="0" y="571014"/>
                    <a:pt x="0" y="563253"/>
                  </a:cubicBezTo>
                  <a:lnTo>
                    <a:pt x="0" y="29263"/>
                  </a:lnTo>
                  <a:cubicBezTo>
                    <a:pt x="0" y="13102"/>
                    <a:pt x="13102" y="0"/>
                    <a:pt x="29263" y="0"/>
                  </a:cubicBezTo>
                  <a:close/>
                </a:path>
              </a:pathLst>
            </a:custGeom>
            <a:solidFill>
              <a:srgbClr val="FED7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811645" cy="630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72029" y="4708686"/>
            <a:ext cx="1023164" cy="1040185"/>
          </a:xfrm>
          <a:custGeom>
            <a:avLst/>
            <a:gdLst/>
            <a:ahLst/>
            <a:cxnLst/>
            <a:rect r="r" b="b" t="t" l="l"/>
            <a:pathLst>
              <a:path h="1040185" w="1023164">
                <a:moveTo>
                  <a:pt x="0" y="0"/>
                </a:moveTo>
                <a:lnTo>
                  <a:pt x="1023164" y="0"/>
                </a:lnTo>
                <a:lnTo>
                  <a:pt x="1023164" y="1040185"/>
                </a:lnTo>
                <a:lnTo>
                  <a:pt x="0" y="1040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91404" y="5086350"/>
            <a:ext cx="6492046" cy="260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4"/>
              </a:lnSpc>
              <a:spcBef>
                <a:spcPct val="0"/>
              </a:spcBef>
            </a:pPr>
            <a:r>
              <a:rPr lang="en-US" sz="2988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C3 – MODELOS DE DATOS: R</a:t>
            </a:r>
            <a:r>
              <a:rPr lang="en-US" sz="2988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EGISTRO DE NIVELES, PREMIOS Y LOGROS CON UN MODELO ESCALABLE.</a:t>
            </a:r>
          </a:p>
          <a:p>
            <a:pPr algn="ctr">
              <a:lnSpc>
                <a:spcPts val="4184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0538469" y="6469868"/>
            <a:ext cx="7595734" cy="2183342"/>
            <a:chOff x="0" y="0"/>
            <a:chExt cx="2000523" cy="5750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00522" cy="575037"/>
            </a:xfrm>
            <a:custGeom>
              <a:avLst/>
              <a:gdLst/>
              <a:ahLst/>
              <a:cxnLst/>
              <a:rect r="r" b="b" t="t" l="l"/>
              <a:pathLst>
                <a:path h="575037" w="2000522">
                  <a:moveTo>
                    <a:pt x="26500" y="0"/>
                  </a:moveTo>
                  <a:lnTo>
                    <a:pt x="1974022" y="0"/>
                  </a:lnTo>
                  <a:cubicBezTo>
                    <a:pt x="1981050" y="0"/>
                    <a:pt x="1987791" y="2792"/>
                    <a:pt x="1992761" y="7762"/>
                  </a:cubicBezTo>
                  <a:cubicBezTo>
                    <a:pt x="1997730" y="12732"/>
                    <a:pt x="2000522" y="19472"/>
                    <a:pt x="2000522" y="26500"/>
                  </a:cubicBezTo>
                  <a:lnTo>
                    <a:pt x="2000522" y="548536"/>
                  </a:lnTo>
                  <a:cubicBezTo>
                    <a:pt x="2000522" y="563172"/>
                    <a:pt x="1988658" y="575037"/>
                    <a:pt x="1974022" y="575037"/>
                  </a:cubicBezTo>
                  <a:lnTo>
                    <a:pt x="26500" y="575037"/>
                  </a:lnTo>
                  <a:cubicBezTo>
                    <a:pt x="11865" y="575037"/>
                    <a:pt x="0" y="563172"/>
                    <a:pt x="0" y="548536"/>
                  </a:cubicBezTo>
                  <a:lnTo>
                    <a:pt x="0" y="26500"/>
                  </a:lnTo>
                  <a:cubicBezTo>
                    <a:pt x="0" y="11865"/>
                    <a:pt x="11865" y="0"/>
                    <a:pt x="26500" y="0"/>
                  </a:cubicBezTo>
                  <a:close/>
                </a:path>
              </a:pathLst>
            </a:custGeom>
            <a:solidFill>
              <a:srgbClr val="D696B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000523" cy="613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063297" y="6160360"/>
            <a:ext cx="950343" cy="1022874"/>
          </a:xfrm>
          <a:custGeom>
            <a:avLst/>
            <a:gdLst/>
            <a:ahLst/>
            <a:cxnLst/>
            <a:rect r="r" b="b" t="t" l="l"/>
            <a:pathLst>
              <a:path h="1022874" w="950343">
                <a:moveTo>
                  <a:pt x="0" y="0"/>
                </a:moveTo>
                <a:lnTo>
                  <a:pt x="950343" y="0"/>
                </a:lnTo>
                <a:lnTo>
                  <a:pt x="950343" y="1022874"/>
                </a:lnTo>
                <a:lnTo>
                  <a:pt x="0" y="10228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150979" y="7869841"/>
            <a:ext cx="6878591" cy="2185751"/>
            <a:chOff x="0" y="0"/>
            <a:chExt cx="1811645" cy="5756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11645" cy="575671"/>
            </a:xfrm>
            <a:custGeom>
              <a:avLst/>
              <a:gdLst/>
              <a:ahLst/>
              <a:cxnLst/>
              <a:rect r="r" b="b" t="t" l="l"/>
              <a:pathLst>
                <a:path h="575671" w="1811645">
                  <a:moveTo>
                    <a:pt x="29263" y="0"/>
                  </a:moveTo>
                  <a:lnTo>
                    <a:pt x="1782382" y="0"/>
                  </a:lnTo>
                  <a:cubicBezTo>
                    <a:pt x="1790143" y="0"/>
                    <a:pt x="1797586" y="3083"/>
                    <a:pt x="1803074" y="8571"/>
                  </a:cubicBezTo>
                  <a:cubicBezTo>
                    <a:pt x="1808562" y="14059"/>
                    <a:pt x="1811645" y="21502"/>
                    <a:pt x="1811645" y="29263"/>
                  </a:cubicBezTo>
                  <a:lnTo>
                    <a:pt x="1811645" y="546408"/>
                  </a:lnTo>
                  <a:cubicBezTo>
                    <a:pt x="1811645" y="562569"/>
                    <a:pt x="1798544" y="575671"/>
                    <a:pt x="1782382" y="575671"/>
                  </a:cubicBezTo>
                  <a:lnTo>
                    <a:pt x="29263" y="575671"/>
                  </a:lnTo>
                  <a:cubicBezTo>
                    <a:pt x="13102" y="575671"/>
                    <a:pt x="0" y="562569"/>
                    <a:pt x="0" y="546408"/>
                  </a:cubicBezTo>
                  <a:lnTo>
                    <a:pt x="0" y="29263"/>
                  </a:lnTo>
                  <a:cubicBezTo>
                    <a:pt x="0" y="13102"/>
                    <a:pt x="13102" y="0"/>
                    <a:pt x="29263" y="0"/>
                  </a:cubicBezTo>
                  <a:close/>
                </a:path>
              </a:pathLst>
            </a:custGeom>
            <a:solidFill>
              <a:srgbClr val="B9E69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811645" cy="613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72029" y="7485240"/>
            <a:ext cx="966159" cy="1027829"/>
          </a:xfrm>
          <a:custGeom>
            <a:avLst/>
            <a:gdLst/>
            <a:ahLst/>
            <a:cxnLst/>
            <a:rect r="r" b="b" t="t" l="l"/>
            <a:pathLst>
              <a:path h="1027829" w="966159">
                <a:moveTo>
                  <a:pt x="0" y="0"/>
                </a:moveTo>
                <a:lnTo>
                  <a:pt x="966159" y="0"/>
                </a:lnTo>
                <a:lnTo>
                  <a:pt x="966159" y="1027830"/>
                </a:lnTo>
                <a:lnTo>
                  <a:pt x="0" y="10278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3256429">
            <a:off x="9021414" y="3533558"/>
            <a:ext cx="1519218" cy="476655"/>
          </a:xfrm>
          <a:custGeom>
            <a:avLst/>
            <a:gdLst/>
            <a:ahLst/>
            <a:cxnLst/>
            <a:rect r="r" b="b" t="t" l="l"/>
            <a:pathLst>
              <a:path h="476655" w="1519218">
                <a:moveTo>
                  <a:pt x="0" y="0"/>
                </a:moveTo>
                <a:lnTo>
                  <a:pt x="1519218" y="0"/>
                </a:lnTo>
                <a:lnTo>
                  <a:pt x="1519218" y="476655"/>
                </a:lnTo>
                <a:lnTo>
                  <a:pt x="0" y="4766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7117609">
            <a:off x="9015318" y="5003559"/>
            <a:ext cx="1531409" cy="1073901"/>
          </a:xfrm>
          <a:custGeom>
            <a:avLst/>
            <a:gdLst/>
            <a:ahLst/>
            <a:cxnLst/>
            <a:rect r="r" b="b" t="t" l="l"/>
            <a:pathLst>
              <a:path h="1073901" w="1531409">
                <a:moveTo>
                  <a:pt x="0" y="0"/>
                </a:moveTo>
                <a:lnTo>
                  <a:pt x="1531410" y="0"/>
                </a:lnTo>
                <a:lnTo>
                  <a:pt x="1531410" y="1073901"/>
                </a:lnTo>
                <a:lnTo>
                  <a:pt x="0" y="10739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653965">
            <a:off x="9221716" y="6697116"/>
            <a:ext cx="956194" cy="1745145"/>
          </a:xfrm>
          <a:custGeom>
            <a:avLst/>
            <a:gdLst/>
            <a:ahLst/>
            <a:cxnLst/>
            <a:rect r="r" b="b" t="t" l="l"/>
            <a:pathLst>
              <a:path h="1745145" w="956194">
                <a:moveTo>
                  <a:pt x="0" y="0"/>
                </a:moveTo>
                <a:lnTo>
                  <a:pt x="956194" y="0"/>
                </a:lnTo>
                <a:lnTo>
                  <a:pt x="956194" y="1745145"/>
                </a:lnTo>
                <a:lnTo>
                  <a:pt x="0" y="17451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477547" y="467207"/>
            <a:ext cx="5286434" cy="105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RELACIÓN CON EL PERFIL DE EGRESO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29467" y="2323944"/>
            <a:ext cx="6060628" cy="218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5"/>
              </a:lnSpc>
            </a:pPr>
            <a:r>
              <a:rPr lang="en-US" sz="2669" spc="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C1 – PRUEBAS DE CERTIFICACIÓN: USABILIDAD, VALIDACIÓN DE MECÁNICAS Y QA CON BUENAS PRÁCTICAS.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55200" y="3613793"/>
            <a:ext cx="7367971" cy="212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C2 – GESTIÓN DE PROYECTOS: </a:t>
            </a: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TRABAJO GRUPAL CON ROLES, CRONOGRAMA Y SEGUIMIENTO ÁGIL.</a:t>
            </a:r>
          </a:p>
          <a:p>
            <a:pPr algn="ctr">
              <a:lnSpc>
                <a:spcPts val="4253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1137465" y="6508248"/>
            <a:ext cx="6748794" cy="2656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C4 – D</a:t>
            </a: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ESARROLLO DE SOFTWARE: CICLO COMPLETO: DISEÑO, PROGRAMACIÓN, INTEGRACIÓN Y PRUEBAS.</a:t>
            </a:r>
          </a:p>
          <a:p>
            <a:pPr algn="ctr">
              <a:lnSpc>
                <a:spcPts val="4253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304016" y="7867823"/>
            <a:ext cx="6572518" cy="212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C5 – COMUNICACIÓN </a:t>
            </a: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EN INGLÉS: ABSTRACT, CONCLUSIONES Y REPORTES EN INGLÉS PARA LA INDUSTRIA.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6767372">
            <a:off x="9276405" y="8822636"/>
            <a:ext cx="1784450" cy="1251345"/>
          </a:xfrm>
          <a:custGeom>
            <a:avLst/>
            <a:gdLst/>
            <a:ahLst/>
            <a:cxnLst/>
            <a:rect r="r" b="b" t="t" l="l"/>
            <a:pathLst>
              <a:path h="1251345" w="1784450">
                <a:moveTo>
                  <a:pt x="0" y="0"/>
                </a:moveTo>
                <a:lnTo>
                  <a:pt x="1784450" y="0"/>
                </a:lnTo>
                <a:lnTo>
                  <a:pt x="1784450" y="1251346"/>
                </a:lnTo>
                <a:lnTo>
                  <a:pt x="0" y="125134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1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220041" y="0"/>
            <a:ext cx="22748754" cy="10287000"/>
          </a:xfrm>
          <a:custGeom>
            <a:avLst/>
            <a:gdLst/>
            <a:ahLst/>
            <a:cxnLst/>
            <a:rect r="r" b="b" t="t" l="l"/>
            <a:pathLst>
              <a:path h="10287000" w="22748754">
                <a:moveTo>
                  <a:pt x="0" y="0"/>
                </a:moveTo>
                <a:lnTo>
                  <a:pt x="22748754" y="0"/>
                </a:lnTo>
                <a:lnTo>
                  <a:pt x="22748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43" r="0" b="-276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53232" y="369786"/>
            <a:ext cx="5271313" cy="1317828"/>
          </a:xfrm>
          <a:custGeom>
            <a:avLst/>
            <a:gdLst/>
            <a:ahLst/>
            <a:cxnLst/>
            <a:rect r="r" b="b" t="t" l="l"/>
            <a:pathLst>
              <a:path h="1317828" w="5271313">
                <a:moveTo>
                  <a:pt x="0" y="0"/>
                </a:moveTo>
                <a:lnTo>
                  <a:pt x="5271312" y="0"/>
                </a:lnTo>
                <a:lnTo>
                  <a:pt x="5271312" y="1317828"/>
                </a:lnTo>
                <a:lnTo>
                  <a:pt x="0" y="131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54336" y="8124586"/>
            <a:ext cx="2069104" cy="1621660"/>
          </a:xfrm>
          <a:custGeom>
            <a:avLst/>
            <a:gdLst/>
            <a:ahLst/>
            <a:cxnLst/>
            <a:rect r="r" b="b" t="t" l="l"/>
            <a:pathLst>
              <a:path h="1621660" w="2069104">
                <a:moveTo>
                  <a:pt x="0" y="0"/>
                </a:moveTo>
                <a:lnTo>
                  <a:pt x="2069104" y="0"/>
                </a:lnTo>
                <a:lnTo>
                  <a:pt x="2069104" y="1621661"/>
                </a:lnTo>
                <a:lnTo>
                  <a:pt x="0" y="162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95736" y="2527807"/>
            <a:ext cx="13419462" cy="5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6"/>
              </a:lnSpc>
              <a:spcBef>
                <a:spcPct val="0"/>
              </a:spcBef>
            </a:pPr>
            <a:r>
              <a:rPr lang="en-US" sz="293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62096" y="2224741"/>
            <a:ext cx="15866360" cy="2519519"/>
            <a:chOff x="0" y="0"/>
            <a:chExt cx="4178794" cy="6635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78795" cy="663577"/>
            </a:xfrm>
            <a:custGeom>
              <a:avLst/>
              <a:gdLst/>
              <a:ahLst/>
              <a:cxnLst/>
              <a:rect r="r" b="b" t="t" l="l"/>
              <a:pathLst>
                <a:path h="663577" w="4178795">
                  <a:moveTo>
                    <a:pt x="12687" y="0"/>
                  </a:moveTo>
                  <a:lnTo>
                    <a:pt x="4166108" y="0"/>
                  </a:lnTo>
                  <a:cubicBezTo>
                    <a:pt x="4173115" y="0"/>
                    <a:pt x="4178795" y="5680"/>
                    <a:pt x="4178795" y="12687"/>
                  </a:cubicBezTo>
                  <a:lnTo>
                    <a:pt x="4178795" y="650890"/>
                  </a:lnTo>
                  <a:cubicBezTo>
                    <a:pt x="4178795" y="657897"/>
                    <a:pt x="4173115" y="663577"/>
                    <a:pt x="4166108" y="663577"/>
                  </a:cubicBezTo>
                  <a:lnTo>
                    <a:pt x="12687" y="663577"/>
                  </a:lnTo>
                  <a:cubicBezTo>
                    <a:pt x="9322" y="663577"/>
                    <a:pt x="6095" y="662240"/>
                    <a:pt x="3716" y="659861"/>
                  </a:cubicBezTo>
                  <a:cubicBezTo>
                    <a:pt x="1337" y="657482"/>
                    <a:pt x="0" y="654255"/>
                    <a:pt x="0" y="650890"/>
                  </a:cubicBezTo>
                  <a:lnTo>
                    <a:pt x="0" y="12687"/>
                  </a:lnTo>
                  <a:cubicBezTo>
                    <a:pt x="0" y="5680"/>
                    <a:pt x="5680" y="0"/>
                    <a:pt x="12687" y="0"/>
                  </a:cubicBezTo>
                  <a:close/>
                </a:path>
              </a:pathLst>
            </a:custGeom>
            <a:solidFill>
              <a:srgbClr val="B9E69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78794" cy="701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18288" y="2265994"/>
            <a:ext cx="15341199" cy="308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2821" spc="-81">
                <a:solidFill>
                  <a:srgbClr val="80996F"/>
                </a:solidFill>
                <a:latin typeface="More Sugar"/>
                <a:ea typeface="More Sugar"/>
                <a:cs typeface="More Sugar"/>
                <a:sym typeface="More Sugar"/>
              </a:rPr>
              <a:t>PROYECTO DEFINIDO</a:t>
            </a:r>
          </a:p>
          <a:p>
            <a:pPr algn="ctr" marL="0" indent="0" lvl="0">
              <a:lnSpc>
                <a:spcPts val="3331"/>
              </a:lnSpc>
            </a:pPr>
            <a:r>
              <a:rPr lang="en-US" sz="2221" spc="-6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EN ESTA PRIMERA FASE HEMOS DEFINIDO NUESTRO PROYECTO CON CLARIDAD, ESTABLECIENDO EL PROBLEMA, LA SOLUCIÓN, LA METODOLOGÍA Y LOS OBJETIVOS. TRAS ANALIZAR LOS RECURSOS DISPONIBLES, EL ALCANCE Y LAS COMPETENCIAS DEL EQUIPO, CONCLUIMOS QUE EL PROYECTO ES FACTIBLE DE DESARROLLAR EN EL MARCO DE LA ASIGNATURA Y CUENTA CON EL POTENCIAL DE ESCALAR HACIA UN PROYECTO DE TITULACIÓN.</a:t>
            </a:r>
          </a:p>
          <a:p>
            <a:pPr algn="ctr" marL="0" indent="0" lvl="0">
              <a:lnSpc>
                <a:spcPts val="3481"/>
              </a:lnSpc>
            </a:pPr>
          </a:p>
          <a:p>
            <a:pPr algn="ctr" marL="0" indent="0" lvl="0">
              <a:lnSpc>
                <a:spcPts val="3481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62096" y="4993559"/>
            <a:ext cx="15866360" cy="2973357"/>
            <a:chOff x="0" y="0"/>
            <a:chExt cx="4178794" cy="7831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78795" cy="783106"/>
            </a:xfrm>
            <a:custGeom>
              <a:avLst/>
              <a:gdLst/>
              <a:ahLst/>
              <a:cxnLst/>
              <a:rect r="r" b="b" t="t" l="l"/>
              <a:pathLst>
                <a:path h="783106" w="4178795">
                  <a:moveTo>
                    <a:pt x="12687" y="0"/>
                  </a:moveTo>
                  <a:lnTo>
                    <a:pt x="4166108" y="0"/>
                  </a:lnTo>
                  <a:cubicBezTo>
                    <a:pt x="4173115" y="0"/>
                    <a:pt x="4178795" y="5680"/>
                    <a:pt x="4178795" y="12687"/>
                  </a:cubicBezTo>
                  <a:lnTo>
                    <a:pt x="4178795" y="770420"/>
                  </a:lnTo>
                  <a:cubicBezTo>
                    <a:pt x="4178795" y="777426"/>
                    <a:pt x="4173115" y="783106"/>
                    <a:pt x="4166108" y="783106"/>
                  </a:cubicBezTo>
                  <a:lnTo>
                    <a:pt x="12687" y="783106"/>
                  </a:lnTo>
                  <a:cubicBezTo>
                    <a:pt x="5680" y="783106"/>
                    <a:pt x="0" y="777426"/>
                    <a:pt x="0" y="770420"/>
                  </a:cubicBezTo>
                  <a:lnTo>
                    <a:pt x="0" y="12687"/>
                  </a:lnTo>
                  <a:cubicBezTo>
                    <a:pt x="0" y="5680"/>
                    <a:pt x="5680" y="0"/>
                    <a:pt x="12687" y="0"/>
                  </a:cubicBezTo>
                  <a:close/>
                </a:path>
              </a:pathLst>
            </a:custGeom>
            <a:solidFill>
              <a:srgbClr val="A5CA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178794" cy="821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8288" y="5102848"/>
            <a:ext cx="15341199" cy="346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2821" spc="-81">
                <a:solidFill>
                  <a:srgbClr val="397DC9"/>
                </a:solidFill>
                <a:latin typeface="More Sugar"/>
                <a:ea typeface="More Sugar"/>
                <a:cs typeface="More Sugar"/>
                <a:sym typeface="More Sugar"/>
              </a:rPr>
              <a:t>RELEVANCIA Y VIABILIDAD</a:t>
            </a:r>
          </a:p>
          <a:p>
            <a:pPr algn="ctr" marL="0" indent="0" lvl="0">
              <a:lnSpc>
                <a:spcPts val="3330"/>
              </a:lnSpc>
            </a:pPr>
            <a:r>
              <a:rPr lang="en-US" sz="2220" spc="-6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CREEMOS QUE</a:t>
            </a:r>
            <a:r>
              <a:rPr lang="en-US" sz="2220" spc="-6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ESTA PROPUESTA NO SOLO ES VIABLE EN TÉRMINOS TÉCNICOS Y DE GESTIÓN, SINO QUE TAMBIÉN ES RELEVANTE PARA EL CAMPO LABORAL, YA QUE INTEGRA DESARROLLO DE SOFTWARE, DISEÑO DE EXPERIENCIAS INTERACTIVAS Y UN APORTE SOCIAL EN EL ÁMBITO EDUCATIVO. POR ELLO, REAFIRMAMOS NUESTRO COMPROMISO CON LLEVAR ADELANTE ESTE PROYECTO COMO UNA OPORTUNIDAD DE APLICAR NUESTRAS COMPETENCIAS PROFESIONALES Y GENERAR UN IMPACTO POSITIVO.</a:t>
            </a:r>
          </a:p>
          <a:p>
            <a:pPr algn="ctr" marL="0" indent="0" lvl="0">
              <a:lnSpc>
                <a:spcPts val="3330"/>
              </a:lnSpc>
            </a:pPr>
          </a:p>
          <a:p>
            <a:pPr algn="ctr" marL="0" indent="0" lvl="0">
              <a:lnSpc>
                <a:spcPts val="333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223440" y="8124586"/>
            <a:ext cx="2069104" cy="1621660"/>
          </a:xfrm>
          <a:custGeom>
            <a:avLst/>
            <a:gdLst/>
            <a:ahLst/>
            <a:cxnLst/>
            <a:rect r="r" b="b" t="t" l="l"/>
            <a:pathLst>
              <a:path h="1621660" w="2069104">
                <a:moveTo>
                  <a:pt x="0" y="0"/>
                </a:moveTo>
                <a:lnTo>
                  <a:pt x="2069104" y="0"/>
                </a:lnTo>
                <a:lnTo>
                  <a:pt x="2069104" y="1621661"/>
                </a:lnTo>
                <a:lnTo>
                  <a:pt x="0" y="162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85232" y="8124586"/>
            <a:ext cx="2069104" cy="1621660"/>
          </a:xfrm>
          <a:custGeom>
            <a:avLst/>
            <a:gdLst/>
            <a:ahLst/>
            <a:cxnLst/>
            <a:rect r="r" b="b" t="t" l="l"/>
            <a:pathLst>
              <a:path h="1621660" w="2069104">
                <a:moveTo>
                  <a:pt x="0" y="0"/>
                </a:moveTo>
                <a:lnTo>
                  <a:pt x="2069104" y="0"/>
                </a:lnTo>
                <a:lnTo>
                  <a:pt x="2069104" y="1621661"/>
                </a:lnTo>
                <a:lnTo>
                  <a:pt x="0" y="162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63727" y="8124586"/>
            <a:ext cx="2069104" cy="1621660"/>
          </a:xfrm>
          <a:custGeom>
            <a:avLst/>
            <a:gdLst/>
            <a:ahLst/>
            <a:cxnLst/>
            <a:rect r="r" b="b" t="t" l="l"/>
            <a:pathLst>
              <a:path h="1621660" w="2069104">
                <a:moveTo>
                  <a:pt x="0" y="0"/>
                </a:moveTo>
                <a:lnTo>
                  <a:pt x="2069105" y="0"/>
                </a:lnTo>
                <a:lnTo>
                  <a:pt x="2069105" y="1621661"/>
                </a:lnTo>
                <a:lnTo>
                  <a:pt x="0" y="162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44944" y="8124586"/>
            <a:ext cx="2069104" cy="1621660"/>
          </a:xfrm>
          <a:custGeom>
            <a:avLst/>
            <a:gdLst/>
            <a:ahLst/>
            <a:cxnLst/>
            <a:rect r="r" b="b" t="t" l="l"/>
            <a:pathLst>
              <a:path h="1621660" w="2069104">
                <a:moveTo>
                  <a:pt x="0" y="0"/>
                </a:moveTo>
                <a:lnTo>
                  <a:pt x="2069105" y="0"/>
                </a:lnTo>
                <a:lnTo>
                  <a:pt x="2069105" y="1621661"/>
                </a:lnTo>
                <a:lnTo>
                  <a:pt x="0" y="162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9627725">
            <a:off x="-65285" y="4858854"/>
            <a:ext cx="1497783" cy="981048"/>
          </a:xfrm>
          <a:custGeom>
            <a:avLst/>
            <a:gdLst/>
            <a:ahLst/>
            <a:cxnLst/>
            <a:rect r="r" b="b" t="t" l="l"/>
            <a:pathLst>
              <a:path h="981048" w="1497783">
                <a:moveTo>
                  <a:pt x="0" y="0"/>
                </a:moveTo>
                <a:lnTo>
                  <a:pt x="1497782" y="0"/>
                </a:lnTo>
                <a:lnTo>
                  <a:pt x="1497782" y="981047"/>
                </a:lnTo>
                <a:lnTo>
                  <a:pt x="0" y="981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9627725">
            <a:off x="-74810" y="1909822"/>
            <a:ext cx="1497783" cy="981048"/>
          </a:xfrm>
          <a:custGeom>
            <a:avLst/>
            <a:gdLst/>
            <a:ahLst/>
            <a:cxnLst/>
            <a:rect r="r" b="b" t="t" l="l"/>
            <a:pathLst>
              <a:path h="981048" w="1497783">
                <a:moveTo>
                  <a:pt x="0" y="0"/>
                </a:moveTo>
                <a:lnTo>
                  <a:pt x="1497782" y="0"/>
                </a:lnTo>
                <a:lnTo>
                  <a:pt x="1497782" y="981047"/>
                </a:lnTo>
                <a:lnTo>
                  <a:pt x="0" y="981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101264" y="713075"/>
            <a:ext cx="8388023" cy="56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331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CONCLUSIÓN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6665874" y="0"/>
            <a:ext cx="1591506" cy="10287000"/>
          </a:xfrm>
          <a:custGeom>
            <a:avLst/>
            <a:gdLst/>
            <a:ahLst/>
            <a:cxnLst/>
            <a:rect r="r" b="b" t="t" l="l"/>
            <a:pathLst>
              <a:path h="10287000" w="1591506">
                <a:moveTo>
                  <a:pt x="1591506" y="0"/>
                </a:moveTo>
                <a:lnTo>
                  <a:pt x="0" y="0"/>
                </a:lnTo>
                <a:lnTo>
                  <a:pt x="0" y="10287000"/>
                </a:lnTo>
                <a:lnTo>
                  <a:pt x="1591506" y="10287000"/>
                </a:lnTo>
                <a:lnTo>
                  <a:pt x="1591506" y="0"/>
                </a:lnTo>
                <a:close/>
              </a:path>
            </a:pathLst>
          </a:custGeom>
          <a:blipFill>
            <a:blip r:embed="rId7"/>
            <a:stretch>
              <a:fillRect l="0" t="-724" r="0" b="-724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487483" y="0"/>
            <a:ext cx="10248369" cy="10248369"/>
          </a:xfrm>
          <a:custGeom>
            <a:avLst/>
            <a:gdLst/>
            <a:ahLst/>
            <a:cxnLst/>
            <a:rect r="r" b="b" t="t" l="l"/>
            <a:pathLst>
              <a:path h="10248369" w="10248369">
                <a:moveTo>
                  <a:pt x="0" y="0"/>
                </a:moveTo>
                <a:lnTo>
                  <a:pt x="10248369" y="0"/>
                </a:lnTo>
                <a:lnTo>
                  <a:pt x="10248369" y="10248369"/>
                </a:lnTo>
                <a:lnTo>
                  <a:pt x="0" y="10248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494115" y="-120701"/>
            <a:ext cx="6765185" cy="10445271"/>
          </a:xfrm>
          <a:custGeom>
            <a:avLst/>
            <a:gdLst/>
            <a:ahLst/>
            <a:cxnLst/>
            <a:rect r="r" b="b" t="t" l="l"/>
            <a:pathLst>
              <a:path h="10445271" w="6765185">
                <a:moveTo>
                  <a:pt x="0" y="0"/>
                </a:moveTo>
                <a:lnTo>
                  <a:pt x="6765185" y="0"/>
                </a:lnTo>
                <a:lnTo>
                  <a:pt x="6765185" y="10445270"/>
                </a:lnTo>
                <a:lnTo>
                  <a:pt x="0" y="10445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171" t="-996" r="-156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371486" y="-102547"/>
            <a:ext cx="10427116" cy="10427116"/>
          </a:xfrm>
          <a:custGeom>
            <a:avLst/>
            <a:gdLst/>
            <a:ahLst/>
            <a:cxnLst/>
            <a:rect r="r" b="b" t="t" l="l"/>
            <a:pathLst>
              <a:path h="10427116" w="10427116">
                <a:moveTo>
                  <a:pt x="0" y="0"/>
                </a:moveTo>
                <a:lnTo>
                  <a:pt x="10427116" y="0"/>
                </a:lnTo>
                <a:lnTo>
                  <a:pt x="10427116" y="10427116"/>
                </a:lnTo>
                <a:lnTo>
                  <a:pt x="0" y="10427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6302" y="1994926"/>
            <a:ext cx="4567332" cy="3167359"/>
          </a:xfrm>
          <a:custGeom>
            <a:avLst/>
            <a:gdLst/>
            <a:ahLst/>
            <a:cxnLst/>
            <a:rect r="r" b="b" t="t" l="l"/>
            <a:pathLst>
              <a:path h="3167359" w="4567332">
                <a:moveTo>
                  <a:pt x="0" y="0"/>
                </a:moveTo>
                <a:lnTo>
                  <a:pt x="4567332" y="0"/>
                </a:lnTo>
                <a:lnTo>
                  <a:pt x="4567332" y="3167359"/>
                </a:lnTo>
                <a:lnTo>
                  <a:pt x="0" y="3167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927712" y="-102547"/>
            <a:ext cx="1613184" cy="10427116"/>
          </a:xfrm>
          <a:custGeom>
            <a:avLst/>
            <a:gdLst/>
            <a:ahLst/>
            <a:cxnLst/>
            <a:rect r="r" b="b" t="t" l="l"/>
            <a:pathLst>
              <a:path h="10427116" w="1613184">
                <a:moveTo>
                  <a:pt x="0" y="0"/>
                </a:moveTo>
                <a:lnTo>
                  <a:pt x="1613184" y="0"/>
                </a:lnTo>
                <a:lnTo>
                  <a:pt x="1613184" y="10427116"/>
                </a:lnTo>
                <a:lnTo>
                  <a:pt x="0" y="104271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24" r="0" b="-7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01383" y="1994926"/>
            <a:ext cx="4567332" cy="3167359"/>
          </a:xfrm>
          <a:custGeom>
            <a:avLst/>
            <a:gdLst/>
            <a:ahLst/>
            <a:cxnLst/>
            <a:rect r="r" b="b" t="t" l="l"/>
            <a:pathLst>
              <a:path h="3167359" w="4567332">
                <a:moveTo>
                  <a:pt x="0" y="0"/>
                </a:moveTo>
                <a:lnTo>
                  <a:pt x="4567331" y="0"/>
                </a:lnTo>
                <a:lnTo>
                  <a:pt x="4567331" y="3167359"/>
                </a:lnTo>
                <a:lnTo>
                  <a:pt x="0" y="3167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01413" y="1994926"/>
            <a:ext cx="4567332" cy="3167359"/>
          </a:xfrm>
          <a:custGeom>
            <a:avLst/>
            <a:gdLst/>
            <a:ahLst/>
            <a:cxnLst/>
            <a:rect r="r" b="b" t="t" l="l"/>
            <a:pathLst>
              <a:path h="3167359" w="4567332">
                <a:moveTo>
                  <a:pt x="0" y="0"/>
                </a:moveTo>
                <a:lnTo>
                  <a:pt x="4567332" y="0"/>
                </a:lnTo>
                <a:lnTo>
                  <a:pt x="4567332" y="3167359"/>
                </a:lnTo>
                <a:lnTo>
                  <a:pt x="0" y="3167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1025631" y="-102547"/>
            <a:ext cx="264784" cy="10529663"/>
            <a:chOff x="0" y="0"/>
            <a:chExt cx="69737" cy="27732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737" cy="2773245"/>
            </a:xfrm>
            <a:custGeom>
              <a:avLst/>
              <a:gdLst/>
              <a:ahLst/>
              <a:cxnLst/>
              <a:rect r="r" b="b" t="t" l="l"/>
              <a:pathLst>
                <a:path h="2773245" w="69737">
                  <a:moveTo>
                    <a:pt x="34869" y="0"/>
                  </a:moveTo>
                  <a:lnTo>
                    <a:pt x="34869" y="0"/>
                  </a:lnTo>
                  <a:cubicBezTo>
                    <a:pt x="54126" y="0"/>
                    <a:pt x="69737" y="15611"/>
                    <a:pt x="69737" y="34869"/>
                  </a:cubicBezTo>
                  <a:lnTo>
                    <a:pt x="69737" y="2738376"/>
                  </a:lnTo>
                  <a:cubicBezTo>
                    <a:pt x="69737" y="2747624"/>
                    <a:pt x="66064" y="2756493"/>
                    <a:pt x="59525" y="2763032"/>
                  </a:cubicBezTo>
                  <a:cubicBezTo>
                    <a:pt x="52985" y="2769571"/>
                    <a:pt x="44116" y="2773245"/>
                    <a:pt x="34869" y="2773245"/>
                  </a:cubicBezTo>
                  <a:lnTo>
                    <a:pt x="34869" y="2773245"/>
                  </a:lnTo>
                  <a:cubicBezTo>
                    <a:pt x="25621" y="2773245"/>
                    <a:pt x="16752" y="2769571"/>
                    <a:pt x="10213" y="2763032"/>
                  </a:cubicBezTo>
                  <a:cubicBezTo>
                    <a:pt x="3674" y="2756493"/>
                    <a:pt x="0" y="2747624"/>
                    <a:pt x="0" y="2738376"/>
                  </a:cubicBezTo>
                  <a:lnTo>
                    <a:pt x="0" y="34869"/>
                  </a:lnTo>
                  <a:cubicBezTo>
                    <a:pt x="0" y="25621"/>
                    <a:pt x="3674" y="16752"/>
                    <a:pt x="10213" y="10213"/>
                  </a:cubicBezTo>
                  <a:cubicBezTo>
                    <a:pt x="16752" y="3674"/>
                    <a:pt x="25621" y="0"/>
                    <a:pt x="34869" y="0"/>
                  </a:cubicBezTo>
                  <a:close/>
                </a:path>
              </a:pathLst>
            </a:custGeom>
            <a:solidFill>
              <a:srgbClr val="A5CAFF">
                <a:alpha val="6392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9737" cy="2811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542896">
            <a:off x="12760586" y="1023805"/>
            <a:ext cx="2376060" cy="2514349"/>
          </a:xfrm>
          <a:custGeom>
            <a:avLst/>
            <a:gdLst/>
            <a:ahLst/>
            <a:cxnLst/>
            <a:rect r="r" b="b" t="t" l="l"/>
            <a:pathLst>
              <a:path h="2514349" w="2376060">
                <a:moveTo>
                  <a:pt x="0" y="0"/>
                </a:moveTo>
                <a:lnTo>
                  <a:pt x="2376061" y="0"/>
                </a:lnTo>
                <a:lnTo>
                  <a:pt x="2376061" y="2514350"/>
                </a:lnTo>
                <a:lnTo>
                  <a:pt x="0" y="2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3658" y="1150985"/>
            <a:ext cx="1799774" cy="2259991"/>
          </a:xfrm>
          <a:custGeom>
            <a:avLst/>
            <a:gdLst/>
            <a:ahLst/>
            <a:cxnLst/>
            <a:rect r="r" b="b" t="t" l="l"/>
            <a:pathLst>
              <a:path h="2259991" w="1799774">
                <a:moveTo>
                  <a:pt x="0" y="0"/>
                </a:moveTo>
                <a:lnTo>
                  <a:pt x="1799775" y="0"/>
                </a:lnTo>
                <a:lnTo>
                  <a:pt x="1799775" y="2259990"/>
                </a:lnTo>
                <a:lnTo>
                  <a:pt x="0" y="225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407833">
            <a:off x="13206859" y="4054879"/>
            <a:ext cx="1237187" cy="1237187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806353">
            <a:off x="1832631" y="6804052"/>
            <a:ext cx="3908944" cy="2027765"/>
          </a:xfrm>
          <a:custGeom>
            <a:avLst/>
            <a:gdLst/>
            <a:ahLst/>
            <a:cxnLst/>
            <a:rect r="r" b="b" t="t" l="l"/>
            <a:pathLst>
              <a:path h="2027765" w="3908944">
                <a:moveTo>
                  <a:pt x="0" y="0"/>
                </a:moveTo>
                <a:lnTo>
                  <a:pt x="3908944" y="0"/>
                </a:lnTo>
                <a:lnTo>
                  <a:pt x="3908944" y="2027765"/>
                </a:lnTo>
                <a:lnTo>
                  <a:pt x="0" y="20277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05609" y="1957130"/>
            <a:ext cx="9822540" cy="29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60"/>
              </a:lnSpc>
            </a:pPr>
            <a:r>
              <a:rPr lang="en-US" sz="17114">
                <a:solidFill>
                  <a:srgbClr val="4D4D4C"/>
                </a:solidFill>
                <a:latin typeface="More Sugar"/>
                <a:ea typeface="More Sugar"/>
                <a:cs typeface="More Sugar"/>
                <a:sym typeface="More Sugar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1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4085" y="1028700"/>
            <a:ext cx="11039830" cy="7451886"/>
          </a:xfrm>
          <a:custGeom>
            <a:avLst/>
            <a:gdLst/>
            <a:ahLst/>
            <a:cxnLst/>
            <a:rect r="r" b="b" t="t" l="l"/>
            <a:pathLst>
              <a:path h="7451886" w="11039830">
                <a:moveTo>
                  <a:pt x="0" y="0"/>
                </a:moveTo>
                <a:lnTo>
                  <a:pt x="11039830" y="0"/>
                </a:lnTo>
                <a:lnTo>
                  <a:pt x="11039830" y="7451886"/>
                </a:lnTo>
                <a:lnTo>
                  <a:pt x="0" y="745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0" y="0"/>
            <a:ext cx="22748754" cy="10287000"/>
          </a:xfrm>
          <a:custGeom>
            <a:avLst/>
            <a:gdLst/>
            <a:ahLst/>
            <a:cxnLst/>
            <a:rect r="r" b="b" t="t" l="l"/>
            <a:pathLst>
              <a:path h="10287000" w="22748754">
                <a:moveTo>
                  <a:pt x="22748754" y="0"/>
                </a:moveTo>
                <a:lnTo>
                  <a:pt x="0" y="0"/>
                </a:lnTo>
                <a:lnTo>
                  <a:pt x="0" y="10287000"/>
                </a:lnTo>
                <a:lnTo>
                  <a:pt x="22748754" y="10287000"/>
                </a:lnTo>
                <a:lnTo>
                  <a:pt x="22748754" y="0"/>
                </a:lnTo>
                <a:close/>
              </a:path>
            </a:pathLst>
          </a:custGeom>
          <a:blipFill>
            <a:blip r:embed="rId4"/>
            <a:stretch>
              <a:fillRect l="0" t="-11643" r="0" b="-276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7270">
            <a:off x="1365839" y="7758568"/>
            <a:ext cx="1949718" cy="2453879"/>
          </a:xfrm>
          <a:custGeom>
            <a:avLst/>
            <a:gdLst/>
            <a:ahLst/>
            <a:cxnLst/>
            <a:rect r="r" b="b" t="t" l="l"/>
            <a:pathLst>
              <a:path h="2453879" w="1949718">
                <a:moveTo>
                  <a:pt x="0" y="0"/>
                </a:moveTo>
                <a:lnTo>
                  <a:pt x="1949718" y="0"/>
                </a:lnTo>
                <a:lnTo>
                  <a:pt x="1949718" y="2453879"/>
                </a:lnTo>
                <a:lnTo>
                  <a:pt x="0" y="24538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05570" y="909649"/>
            <a:ext cx="5092002" cy="1273001"/>
          </a:xfrm>
          <a:custGeom>
            <a:avLst/>
            <a:gdLst/>
            <a:ahLst/>
            <a:cxnLst/>
            <a:rect r="r" b="b" t="t" l="l"/>
            <a:pathLst>
              <a:path h="1273001" w="5092002">
                <a:moveTo>
                  <a:pt x="0" y="0"/>
                </a:moveTo>
                <a:lnTo>
                  <a:pt x="5092003" y="0"/>
                </a:lnTo>
                <a:lnTo>
                  <a:pt x="5092003" y="1273001"/>
                </a:lnTo>
                <a:lnTo>
                  <a:pt x="0" y="12730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00930" y="1234846"/>
            <a:ext cx="7686140" cy="53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3"/>
              </a:lnSpc>
            </a:pPr>
            <a:r>
              <a:rPr lang="en-US" sz="31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CONTEXTO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977813" y="1028700"/>
            <a:ext cx="805474" cy="925832"/>
          </a:xfrm>
          <a:custGeom>
            <a:avLst/>
            <a:gdLst/>
            <a:ahLst/>
            <a:cxnLst/>
            <a:rect r="r" b="b" t="t" l="l"/>
            <a:pathLst>
              <a:path h="925832" w="805474">
                <a:moveTo>
                  <a:pt x="0" y="0"/>
                </a:moveTo>
                <a:lnTo>
                  <a:pt x="805473" y="0"/>
                </a:lnTo>
                <a:lnTo>
                  <a:pt x="805473" y="925832"/>
                </a:lnTo>
                <a:lnTo>
                  <a:pt x="0" y="9258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34340" y="6818323"/>
            <a:ext cx="3342460" cy="3024927"/>
          </a:xfrm>
          <a:custGeom>
            <a:avLst/>
            <a:gdLst/>
            <a:ahLst/>
            <a:cxnLst/>
            <a:rect r="r" b="b" t="t" l="l"/>
            <a:pathLst>
              <a:path h="3024927" w="3342460">
                <a:moveTo>
                  <a:pt x="0" y="0"/>
                </a:moveTo>
                <a:lnTo>
                  <a:pt x="3342460" y="0"/>
                </a:lnTo>
                <a:lnTo>
                  <a:pt x="3342460" y="3024926"/>
                </a:lnTo>
                <a:lnTo>
                  <a:pt x="0" y="3024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12939">
            <a:off x="2230426" y="620024"/>
            <a:ext cx="2110234" cy="2110234"/>
          </a:xfrm>
          <a:custGeom>
            <a:avLst/>
            <a:gdLst/>
            <a:ahLst/>
            <a:cxnLst/>
            <a:rect r="r" b="b" t="t" l="l"/>
            <a:pathLst>
              <a:path h="2110234" w="2110234">
                <a:moveTo>
                  <a:pt x="0" y="0"/>
                </a:moveTo>
                <a:lnTo>
                  <a:pt x="2110234" y="0"/>
                </a:lnTo>
                <a:lnTo>
                  <a:pt x="2110234" y="2110234"/>
                </a:lnTo>
                <a:lnTo>
                  <a:pt x="0" y="21102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77944" y="7369514"/>
            <a:ext cx="2305997" cy="2222142"/>
          </a:xfrm>
          <a:custGeom>
            <a:avLst/>
            <a:gdLst/>
            <a:ahLst/>
            <a:cxnLst/>
            <a:rect r="r" b="b" t="t" l="l"/>
            <a:pathLst>
              <a:path h="2222142" w="2305997">
                <a:moveTo>
                  <a:pt x="0" y="0"/>
                </a:moveTo>
                <a:lnTo>
                  <a:pt x="2305996" y="0"/>
                </a:lnTo>
                <a:lnTo>
                  <a:pt x="2305996" y="2222143"/>
                </a:lnTo>
                <a:lnTo>
                  <a:pt x="0" y="22221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23958">
            <a:off x="12158296" y="6695073"/>
            <a:ext cx="1371164" cy="1348883"/>
          </a:xfrm>
          <a:custGeom>
            <a:avLst/>
            <a:gdLst/>
            <a:ahLst/>
            <a:cxnLst/>
            <a:rect r="r" b="b" t="t" l="l"/>
            <a:pathLst>
              <a:path h="1348883" w="1371164">
                <a:moveTo>
                  <a:pt x="0" y="0"/>
                </a:moveTo>
                <a:lnTo>
                  <a:pt x="1371163" y="0"/>
                </a:lnTo>
                <a:lnTo>
                  <a:pt x="1371163" y="1348883"/>
                </a:lnTo>
                <a:lnTo>
                  <a:pt x="0" y="134888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01937" y="2896845"/>
            <a:ext cx="14757363" cy="3762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24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MUCHOS</a:t>
            </a:r>
            <a:r>
              <a:rPr lang="en-US" sz="324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NIÑOS CON DIFICULTADES COGNITIVAS NECESITAN APOYOS ADICIONALES PARA APRENDER DE FORMA ENTRETENIDA Y MOTIVADORA. LOS JUEGOS EN DISPOSITIVOS MÓVILES SE HAN TRANSFORMADO EN UNA BUENA HERRAMIENTA, YA QUE PERMITEN MEZCLAR DIVERSIÓN CON ACTIVIDADES EDUCATIVAS QUE REFUERZAN LA MEMORIA, LA ATENCIÓN Y OTRAS HABILIDADES.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48037" y="0"/>
            <a:ext cx="1591506" cy="10287000"/>
          </a:xfrm>
          <a:custGeom>
            <a:avLst/>
            <a:gdLst/>
            <a:ahLst/>
            <a:cxnLst/>
            <a:rect r="r" b="b" t="t" l="l"/>
            <a:pathLst>
              <a:path h="10287000" w="1591506">
                <a:moveTo>
                  <a:pt x="0" y="0"/>
                </a:moveTo>
                <a:lnTo>
                  <a:pt x="1591506" y="0"/>
                </a:lnTo>
                <a:lnTo>
                  <a:pt x="15915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724" r="0" b="-724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1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4085" y="1028700"/>
            <a:ext cx="11039830" cy="7451886"/>
          </a:xfrm>
          <a:custGeom>
            <a:avLst/>
            <a:gdLst/>
            <a:ahLst/>
            <a:cxnLst/>
            <a:rect r="r" b="b" t="t" l="l"/>
            <a:pathLst>
              <a:path h="7451886" w="11039830">
                <a:moveTo>
                  <a:pt x="0" y="0"/>
                </a:moveTo>
                <a:lnTo>
                  <a:pt x="11039830" y="0"/>
                </a:lnTo>
                <a:lnTo>
                  <a:pt x="11039830" y="7451886"/>
                </a:lnTo>
                <a:lnTo>
                  <a:pt x="0" y="745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491374" y="0"/>
            <a:ext cx="22748754" cy="10287000"/>
          </a:xfrm>
          <a:custGeom>
            <a:avLst/>
            <a:gdLst/>
            <a:ahLst/>
            <a:cxnLst/>
            <a:rect r="r" b="b" t="t" l="l"/>
            <a:pathLst>
              <a:path h="10287000" w="22748754">
                <a:moveTo>
                  <a:pt x="0" y="0"/>
                </a:moveTo>
                <a:lnTo>
                  <a:pt x="22748754" y="0"/>
                </a:lnTo>
                <a:lnTo>
                  <a:pt x="22748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643" r="0" b="-276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81183" y="494984"/>
            <a:ext cx="5228581" cy="1307145"/>
          </a:xfrm>
          <a:custGeom>
            <a:avLst/>
            <a:gdLst/>
            <a:ahLst/>
            <a:cxnLst/>
            <a:rect r="r" b="b" t="t" l="l"/>
            <a:pathLst>
              <a:path h="1307145" w="5228581">
                <a:moveTo>
                  <a:pt x="0" y="0"/>
                </a:moveTo>
                <a:lnTo>
                  <a:pt x="5228581" y="0"/>
                </a:lnTo>
                <a:lnTo>
                  <a:pt x="5228581" y="1307146"/>
                </a:lnTo>
                <a:lnTo>
                  <a:pt x="0" y="1307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65874" y="0"/>
            <a:ext cx="1591506" cy="10287000"/>
          </a:xfrm>
          <a:custGeom>
            <a:avLst/>
            <a:gdLst/>
            <a:ahLst/>
            <a:cxnLst/>
            <a:rect r="r" b="b" t="t" l="l"/>
            <a:pathLst>
              <a:path h="10287000" w="1591506">
                <a:moveTo>
                  <a:pt x="1591506" y="0"/>
                </a:moveTo>
                <a:lnTo>
                  <a:pt x="0" y="0"/>
                </a:lnTo>
                <a:lnTo>
                  <a:pt x="0" y="10287000"/>
                </a:lnTo>
                <a:lnTo>
                  <a:pt x="1591506" y="10287000"/>
                </a:lnTo>
                <a:lnTo>
                  <a:pt x="1591506" y="0"/>
                </a:lnTo>
                <a:close/>
              </a:path>
            </a:pathLst>
          </a:custGeom>
          <a:blipFill>
            <a:blip r:embed="rId7"/>
            <a:stretch>
              <a:fillRect l="0" t="-724" r="0" b="-72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87267" y="4104927"/>
            <a:ext cx="6631416" cy="649715"/>
            <a:chOff x="0" y="0"/>
            <a:chExt cx="1746546" cy="1711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6546" cy="171118"/>
            </a:xfrm>
            <a:custGeom>
              <a:avLst/>
              <a:gdLst/>
              <a:ahLst/>
              <a:cxnLst/>
              <a:rect r="r" b="b" t="t" l="l"/>
              <a:pathLst>
                <a:path h="171118" w="1746546">
                  <a:moveTo>
                    <a:pt x="59541" y="0"/>
                  </a:moveTo>
                  <a:lnTo>
                    <a:pt x="1687005" y="0"/>
                  </a:lnTo>
                  <a:cubicBezTo>
                    <a:pt x="1719888" y="0"/>
                    <a:pt x="1746546" y="26657"/>
                    <a:pt x="1746546" y="59541"/>
                  </a:cubicBezTo>
                  <a:lnTo>
                    <a:pt x="1746546" y="111578"/>
                  </a:lnTo>
                  <a:cubicBezTo>
                    <a:pt x="1746546" y="144461"/>
                    <a:pt x="1719888" y="171118"/>
                    <a:pt x="1687005" y="171118"/>
                  </a:cubicBezTo>
                  <a:lnTo>
                    <a:pt x="59541" y="171118"/>
                  </a:lnTo>
                  <a:cubicBezTo>
                    <a:pt x="26657" y="171118"/>
                    <a:pt x="0" y="144461"/>
                    <a:pt x="0" y="111578"/>
                  </a:cubicBezTo>
                  <a:lnTo>
                    <a:pt x="0" y="59541"/>
                  </a:lnTo>
                  <a:cubicBezTo>
                    <a:pt x="0" y="26657"/>
                    <a:pt x="26657" y="0"/>
                    <a:pt x="59541" y="0"/>
                  </a:cubicBezTo>
                  <a:close/>
                </a:path>
              </a:pathLst>
            </a:custGeom>
            <a:solidFill>
              <a:srgbClr val="FF9C0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46546" cy="20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05718" y="4997960"/>
            <a:ext cx="6216414" cy="1036178"/>
            <a:chOff x="0" y="0"/>
            <a:chExt cx="1637245" cy="2729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7245" cy="272903"/>
            </a:xfrm>
            <a:custGeom>
              <a:avLst/>
              <a:gdLst/>
              <a:ahLst/>
              <a:cxnLst/>
              <a:rect r="r" b="b" t="t" l="l"/>
              <a:pathLst>
                <a:path h="272903" w="1637245">
                  <a:moveTo>
                    <a:pt x="63515" y="0"/>
                  </a:moveTo>
                  <a:lnTo>
                    <a:pt x="1573729" y="0"/>
                  </a:lnTo>
                  <a:cubicBezTo>
                    <a:pt x="1608808" y="0"/>
                    <a:pt x="1637245" y="28437"/>
                    <a:pt x="1637245" y="63515"/>
                  </a:cubicBezTo>
                  <a:lnTo>
                    <a:pt x="1637245" y="209388"/>
                  </a:lnTo>
                  <a:cubicBezTo>
                    <a:pt x="1637245" y="226233"/>
                    <a:pt x="1630553" y="242388"/>
                    <a:pt x="1618641" y="254300"/>
                  </a:cubicBezTo>
                  <a:cubicBezTo>
                    <a:pt x="1606730" y="266211"/>
                    <a:pt x="1590575" y="272903"/>
                    <a:pt x="1573729" y="272903"/>
                  </a:cubicBezTo>
                  <a:lnTo>
                    <a:pt x="63515" y="272903"/>
                  </a:lnTo>
                  <a:cubicBezTo>
                    <a:pt x="46670" y="272903"/>
                    <a:pt x="30515" y="266211"/>
                    <a:pt x="18603" y="254300"/>
                  </a:cubicBezTo>
                  <a:cubicBezTo>
                    <a:pt x="6692" y="242388"/>
                    <a:pt x="0" y="226233"/>
                    <a:pt x="0" y="209388"/>
                  </a:cubicBezTo>
                  <a:lnTo>
                    <a:pt x="0" y="63515"/>
                  </a:lnTo>
                  <a:cubicBezTo>
                    <a:pt x="0" y="46670"/>
                    <a:pt x="6692" y="30515"/>
                    <a:pt x="18603" y="18603"/>
                  </a:cubicBezTo>
                  <a:cubicBezTo>
                    <a:pt x="30515" y="6692"/>
                    <a:pt x="46670" y="0"/>
                    <a:pt x="63515" y="0"/>
                  </a:cubicBezTo>
                  <a:close/>
                </a:path>
              </a:pathLst>
            </a:custGeom>
            <a:solidFill>
              <a:srgbClr val="ED9AC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37245" cy="311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66282" y="4997960"/>
            <a:ext cx="5495537" cy="1071738"/>
            <a:chOff x="0" y="0"/>
            <a:chExt cx="1447384" cy="2822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7384" cy="282269"/>
            </a:xfrm>
            <a:custGeom>
              <a:avLst/>
              <a:gdLst/>
              <a:ahLst/>
              <a:cxnLst/>
              <a:rect r="r" b="b" t="t" l="l"/>
              <a:pathLst>
                <a:path h="282269" w="1447384">
                  <a:moveTo>
                    <a:pt x="71847" y="0"/>
                  </a:moveTo>
                  <a:lnTo>
                    <a:pt x="1375537" y="0"/>
                  </a:lnTo>
                  <a:cubicBezTo>
                    <a:pt x="1415217" y="0"/>
                    <a:pt x="1447384" y="32167"/>
                    <a:pt x="1447384" y="71847"/>
                  </a:cubicBezTo>
                  <a:lnTo>
                    <a:pt x="1447384" y="210422"/>
                  </a:lnTo>
                  <a:cubicBezTo>
                    <a:pt x="1447384" y="250102"/>
                    <a:pt x="1415217" y="282269"/>
                    <a:pt x="1375537" y="282269"/>
                  </a:cubicBezTo>
                  <a:lnTo>
                    <a:pt x="71847" y="282269"/>
                  </a:lnTo>
                  <a:cubicBezTo>
                    <a:pt x="32167" y="282269"/>
                    <a:pt x="0" y="250102"/>
                    <a:pt x="0" y="210422"/>
                  </a:cubicBezTo>
                  <a:lnTo>
                    <a:pt x="0" y="71847"/>
                  </a:lnTo>
                  <a:cubicBezTo>
                    <a:pt x="0" y="32167"/>
                    <a:pt x="32167" y="0"/>
                    <a:pt x="71847" y="0"/>
                  </a:cubicBezTo>
                  <a:close/>
                </a:path>
              </a:pathLst>
            </a:custGeom>
            <a:solidFill>
              <a:srgbClr val="B9E69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47384" cy="320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54653" y="6250451"/>
            <a:ext cx="6935210" cy="1036178"/>
            <a:chOff x="0" y="0"/>
            <a:chExt cx="1826557" cy="2729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26557" cy="272903"/>
            </a:xfrm>
            <a:custGeom>
              <a:avLst/>
              <a:gdLst/>
              <a:ahLst/>
              <a:cxnLst/>
              <a:rect r="r" b="b" t="t" l="l"/>
              <a:pathLst>
                <a:path h="272903" w="1826557">
                  <a:moveTo>
                    <a:pt x="56932" y="0"/>
                  </a:moveTo>
                  <a:lnTo>
                    <a:pt x="1769625" y="0"/>
                  </a:lnTo>
                  <a:cubicBezTo>
                    <a:pt x="1801068" y="0"/>
                    <a:pt x="1826557" y="25489"/>
                    <a:pt x="1826557" y="56932"/>
                  </a:cubicBezTo>
                  <a:lnTo>
                    <a:pt x="1826557" y="215971"/>
                  </a:lnTo>
                  <a:cubicBezTo>
                    <a:pt x="1826557" y="231070"/>
                    <a:pt x="1820559" y="245551"/>
                    <a:pt x="1809882" y="256228"/>
                  </a:cubicBezTo>
                  <a:cubicBezTo>
                    <a:pt x="1799205" y="266905"/>
                    <a:pt x="1784724" y="272903"/>
                    <a:pt x="1769625" y="272903"/>
                  </a:cubicBezTo>
                  <a:lnTo>
                    <a:pt x="56932" y="272903"/>
                  </a:lnTo>
                  <a:cubicBezTo>
                    <a:pt x="41833" y="272903"/>
                    <a:pt x="27352" y="266905"/>
                    <a:pt x="16675" y="256228"/>
                  </a:cubicBezTo>
                  <a:cubicBezTo>
                    <a:pt x="5998" y="245551"/>
                    <a:pt x="0" y="231070"/>
                    <a:pt x="0" y="215971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CC5D5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826557" cy="311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579187" y="853764"/>
            <a:ext cx="7686140" cy="52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PROBLEMA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5718" y="2396651"/>
            <a:ext cx="15346899" cy="130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3"/>
              </a:lnSpc>
              <a:spcBef>
                <a:spcPct val="0"/>
              </a:spcBef>
            </a:pPr>
            <a:r>
              <a:rPr lang="en-US" sz="249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ACTUALMENTE, MUCHOS NIÑOS PASAN LARGAS HORAS FRENTE A PANTALLAS DE CELULARES SIN UNA ORIENTACIÓN EDUCATIVA ADECUADA. ESTE USO EXCESIVO Y DESREGULADO PROVOCA CONSECUENCIAS NEGATIVAS EN SU DESARROLLO, ENTRE ELLAS: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10063" y="4173610"/>
            <a:ext cx="5824389" cy="48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  <a:spcBef>
                <a:spcPct val="0"/>
              </a:spcBef>
            </a:pPr>
            <a:r>
              <a:rPr lang="en-US" sz="28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ATENCIÓN Y CONCENTRACIÓN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4776" y="5058472"/>
            <a:ext cx="5894963" cy="97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  <a:spcBef>
                <a:spcPct val="0"/>
              </a:spcBef>
            </a:pPr>
            <a:r>
              <a:rPr lang="en-US" sz="28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DESARROLLO DE HABILIDADES COGNITIVAS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09764" y="5048947"/>
            <a:ext cx="5352055" cy="105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RIESGO DE DEPENDENCIA DIGITAL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54653" y="6295758"/>
            <a:ext cx="6935210" cy="97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  <a:spcBef>
                <a:spcPct val="0"/>
              </a:spcBef>
            </a:pPr>
            <a:r>
              <a:rPr lang="en-US" sz="28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EXPOSICIÓN A CONTENIDOS POCO APROPIADOS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5718" y="7950200"/>
            <a:ext cx="15445116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SE REQUIERE OFRECER ALTERNATIVAS QUE CONVIERTAN EL TIEMPO FRENTE A PANTALLAS EN EXPERIENCIAS DE APRENDIZAJE, DISMINUYENDO LOS EFECTOS NEGATIVOS DE APLICACIONES SIN VALOR EDUCATIVO.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1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22748754" cy="10287000"/>
          </a:xfrm>
          <a:custGeom>
            <a:avLst/>
            <a:gdLst/>
            <a:ahLst/>
            <a:cxnLst/>
            <a:rect r="r" b="b" t="t" l="l"/>
            <a:pathLst>
              <a:path h="10287000" w="22748754">
                <a:moveTo>
                  <a:pt x="22748754" y="0"/>
                </a:moveTo>
                <a:lnTo>
                  <a:pt x="0" y="0"/>
                </a:lnTo>
                <a:lnTo>
                  <a:pt x="0" y="10287000"/>
                </a:lnTo>
                <a:lnTo>
                  <a:pt x="22748754" y="10287000"/>
                </a:lnTo>
                <a:lnTo>
                  <a:pt x="22748754" y="0"/>
                </a:lnTo>
                <a:close/>
              </a:path>
            </a:pathLst>
          </a:custGeom>
          <a:blipFill>
            <a:blip r:embed="rId2"/>
            <a:stretch>
              <a:fillRect l="0" t="-11643" r="0" b="-276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28887" y="653040"/>
            <a:ext cx="4830227" cy="1207557"/>
          </a:xfrm>
          <a:custGeom>
            <a:avLst/>
            <a:gdLst/>
            <a:ahLst/>
            <a:cxnLst/>
            <a:rect r="r" b="b" t="t" l="l"/>
            <a:pathLst>
              <a:path h="1207557" w="4830227">
                <a:moveTo>
                  <a:pt x="0" y="0"/>
                </a:moveTo>
                <a:lnTo>
                  <a:pt x="4830226" y="0"/>
                </a:lnTo>
                <a:lnTo>
                  <a:pt x="4830226" y="1207557"/>
                </a:lnTo>
                <a:lnTo>
                  <a:pt x="0" y="1207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07730" y="6711695"/>
            <a:ext cx="2328417" cy="3575305"/>
          </a:xfrm>
          <a:custGeom>
            <a:avLst/>
            <a:gdLst/>
            <a:ahLst/>
            <a:cxnLst/>
            <a:rect r="r" b="b" t="t" l="l"/>
            <a:pathLst>
              <a:path h="3575305" w="2328417">
                <a:moveTo>
                  <a:pt x="0" y="0"/>
                </a:moveTo>
                <a:lnTo>
                  <a:pt x="2328417" y="0"/>
                </a:lnTo>
                <a:lnTo>
                  <a:pt x="2328417" y="3575305"/>
                </a:lnTo>
                <a:lnTo>
                  <a:pt x="0" y="3575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49598" y="6571167"/>
            <a:ext cx="1480927" cy="1234723"/>
          </a:xfrm>
          <a:custGeom>
            <a:avLst/>
            <a:gdLst/>
            <a:ahLst/>
            <a:cxnLst/>
            <a:rect r="r" b="b" t="t" l="l"/>
            <a:pathLst>
              <a:path h="1234723" w="1480927">
                <a:moveTo>
                  <a:pt x="0" y="0"/>
                </a:moveTo>
                <a:lnTo>
                  <a:pt x="1480927" y="0"/>
                </a:lnTo>
                <a:lnTo>
                  <a:pt x="1480927" y="1234723"/>
                </a:lnTo>
                <a:lnTo>
                  <a:pt x="0" y="1234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7173" y="5816274"/>
            <a:ext cx="3189531" cy="275097"/>
          </a:xfrm>
          <a:custGeom>
            <a:avLst/>
            <a:gdLst/>
            <a:ahLst/>
            <a:cxnLst/>
            <a:rect r="r" b="b" t="t" l="l"/>
            <a:pathLst>
              <a:path h="275097" w="3189531">
                <a:moveTo>
                  <a:pt x="0" y="0"/>
                </a:moveTo>
                <a:lnTo>
                  <a:pt x="3189531" y="0"/>
                </a:lnTo>
                <a:lnTo>
                  <a:pt x="3189531" y="275097"/>
                </a:lnTo>
                <a:lnTo>
                  <a:pt x="0" y="2750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1210963" y="4692977"/>
            <a:ext cx="1613732" cy="1502788"/>
          </a:xfrm>
          <a:custGeom>
            <a:avLst/>
            <a:gdLst/>
            <a:ahLst/>
            <a:cxnLst/>
            <a:rect r="r" b="b" t="t" l="l"/>
            <a:pathLst>
              <a:path h="1502788" w="1613732">
                <a:moveTo>
                  <a:pt x="1613732" y="0"/>
                </a:moveTo>
                <a:lnTo>
                  <a:pt x="0" y="0"/>
                </a:lnTo>
                <a:lnTo>
                  <a:pt x="0" y="1502788"/>
                </a:lnTo>
                <a:lnTo>
                  <a:pt x="1613732" y="1502788"/>
                </a:lnTo>
                <a:lnTo>
                  <a:pt x="161373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66704" y="4581128"/>
            <a:ext cx="1613732" cy="1502788"/>
          </a:xfrm>
          <a:custGeom>
            <a:avLst/>
            <a:gdLst/>
            <a:ahLst/>
            <a:cxnLst/>
            <a:rect r="r" b="b" t="t" l="l"/>
            <a:pathLst>
              <a:path h="1502788" w="1613732">
                <a:moveTo>
                  <a:pt x="0" y="0"/>
                </a:moveTo>
                <a:lnTo>
                  <a:pt x="1613732" y="0"/>
                </a:lnTo>
                <a:lnTo>
                  <a:pt x="1613732" y="1502788"/>
                </a:lnTo>
                <a:lnTo>
                  <a:pt x="0" y="1502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36147" y="6414840"/>
            <a:ext cx="1785555" cy="1785555"/>
          </a:xfrm>
          <a:custGeom>
            <a:avLst/>
            <a:gdLst/>
            <a:ahLst/>
            <a:cxnLst/>
            <a:rect r="r" b="b" t="t" l="l"/>
            <a:pathLst>
              <a:path h="1785555" w="1785555">
                <a:moveTo>
                  <a:pt x="0" y="0"/>
                </a:moveTo>
                <a:lnTo>
                  <a:pt x="1785555" y="0"/>
                </a:lnTo>
                <a:lnTo>
                  <a:pt x="1785555" y="1785555"/>
                </a:lnTo>
                <a:lnTo>
                  <a:pt x="0" y="17855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58481" y="8416171"/>
            <a:ext cx="2069104" cy="1621660"/>
          </a:xfrm>
          <a:custGeom>
            <a:avLst/>
            <a:gdLst/>
            <a:ahLst/>
            <a:cxnLst/>
            <a:rect r="r" b="b" t="t" l="l"/>
            <a:pathLst>
              <a:path h="1621660" w="2069104">
                <a:moveTo>
                  <a:pt x="0" y="0"/>
                </a:moveTo>
                <a:lnTo>
                  <a:pt x="2069104" y="0"/>
                </a:lnTo>
                <a:lnTo>
                  <a:pt x="2069104" y="1621661"/>
                </a:lnTo>
                <a:lnTo>
                  <a:pt x="0" y="16216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52106" y="8475465"/>
            <a:ext cx="1269596" cy="1287297"/>
          </a:xfrm>
          <a:custGeom>
            <a:avLst/>
            <a:gdLst/>
            <a:ahLst/>
            <a:cxnLst/>
            <a:rect r="r" b="b" t="t" l="l"/>
            <a:pathLst>
              <a:path h="1287297" w="1269596">
                <a:moveTo>
                  <a:pt x="0" y="0"/>
                </a:moveTo>
                <a:lnTo>
                  <a:pt x="1269596" y="0"/>
                </a:lnTo>
                <a:lnTo>
                  <a:pt x="1269596" y="1287297"/>
                </a:lnTo>
                <a:lnTo>
                  <a:pt x="0" y="1287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00930" y="962025"/>
            <a:ext cx="7686140" cy="52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SOLUCIÓN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4245" y="2527807"/>
            <a:ext cx="13419462" cy="5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6"/>
              </a:lnSpc>
              <a:spcBef>
                <a:spcPct val="0"/>
              </a:spcBef>
            </a:pPr>
            <a:r>
              <a:rPr lang="en-US" sz="293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05688" y="2392778"/>
            <a:ext cx="14953612" cy="212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EL PROYECTO CONSISTE EN DESARROLLAR UNA APLICACIÓN MÓVIL EN ESTILO PIXEL ART, PROTAGONIZADA POR NYURON, UN CANGREJO ERMITAÑO, QUE OFRECERÁ MINIJUEGOS DISEÑADOS PARA ESTIMULAR TRES ÁREAS PRINCIPALES: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20137" y="5167315"/>
            <a:ext cx="8752793" cy="202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4737" indent="-417369" lvl="1">
              <a:lnSpc>
                <a:spcPts val="5412"/>
              </a:lnSpc>
              <a:buAutoNum type="arabicPeriod" startAt="1"/>
            </a:pPr>
            <a:r>
              <a:rPr lang="en-US" sz="3866">
                <a:solidFill>
                  <a:srgbClr val="094466"/>
                </a:solidFill>
                <a:latin typeface="More Sugar"/>
                <a:ea typeface="More Sugar"/>
                <a:cs typeface="More Sugar"/>
                <a:sym typeface="More Sugar"/>
              </a:rPr>
              <a:t>RAZONAMIENTO LÓGICO.</a:t>
            </a:r>
          </a:p>
          <a:p>
            <a:pPr algn="l" marL="834737" indent="-417369" lvl="1">
              <a:lnSpc>
                <a:spcPts val="5412"/>
              </a:lnSpc>
              <a:buAutoNum type="arabicPeriod" startAt="1"/>
            </a:pPr>
            <a:r>
              <a:rPr lang="en-US" sz="3866">
                <a:solidFill>
                  <a:srgbClr val="CC1242"/>
                </a:solidFill>
                <a:latin typeface="More Sugar"/>
                <a:ea typeface="More Sugar"/>
                <a:cs typeface="More Sugar"/>
                <a:sym typeface="More Sugar"/>
              </a:rPr>
              <a:t>RESOLUCIÓN DE PROBLEMAS.</a:t>
            </a:r>
          </a:p>
          <a:p>
            <a:pPr algn="l" marL="834737" indent="-417369" lvl="1">
              <a:lnSpc>
                <a:spcPts val="5412"/>
              </a:lnSpc>
              <a:buAutoNum type="arabicPeriod" startAt="1"/>
            </a:pPr>
            <a:r>
              <a:rPr lang="en-US" sz="3866">
                <a:solidFill>
                  <a:srgbClr val="45A102"/>
                </a:solidFill>
                <a:latin typeface="More Sugar"/>
                <a:ea typeface="More Sugar"/>
                <a:cs typeface="More Sugar"/>
                <a:sym typeface="More Sugar"/>
              </a:rPr>
              <a:t>COORDINACIÓN VISOMOTORA.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0646" y="5019496"/>
            <a:ext cx="2538536" cy="79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3"/>
              </a:lnSpc>
              <a:spcBef>
                <a:spcPct val="0"/>
              </a:spcBef>
            </a:pPr>
            <a:r>
              <a:rPr lang="en-US" sz="463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INTERÉS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48037" y="0"/>
            <a:ext cx="1591506" cy="10287000"/>
          </a:xfrm>
          <a:custGeom>
            <a:avLst/>
            <a:gdLst/>
            <a:ahLst/>
            <a:cxnLst/>
            <a:rect r="r" b="b" t="t" l="l"/>
            <a:pathLst>
              <a:path h="10287000" w="1591506">
                <a:moveTo>
                  <a:pt x="0" y="0"/>
                </a:moveTo>
                <a:lnTo>
                  <a:pt x="1591506" y="0"/>
                </a:lnTo>
                <a:lnTo>
                  <a:pt x="15915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724" r="0" b="-72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1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491374" y="0"/>
            <a:ext cx="22748754" cy="10287000"/>
          </a:xfrm>
          <a:custGeom>
            <a:avLst/>
            <a:gdLst/>
            <a:ahLst/>
            <a:cxnLst/>
            <a:rect r="r" b="b" t="t" l="l"/>
            <a:pathLst>
              <a:path h="10287000" w="22748754">
                <a:moveTo>
                  <a:pt x="0" y="0"/>
                </a:moveTo>
                <a:lnTo>
                  <a:pt x="22748754" y="0"/>
                </a:lnTo>
                <a:lnTo>
                  <a:pt x="22748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43" r="0" b="-276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18048" y="174946"/>
            <a:ext cx="5239963" cy="1309991"/>
          </a:xfrm>
          <a:custGeom>
            <a:avLst/>
            <a:gdLst/>
            <a:ahLst/>
            <a:cxnLst/>
            <a:rect r="r" b="b" t="t" l="l"/>
            <a:pathLst>
              <a:path h="1309991" w="5239963">
                <a:moveTo>
                  <a:pt x="0" y="0"/>
                </a:moveTo>
                <a:lnTo>
                  <a:pt x="5239963" y="0"/>
                </a:lnTo>
                <a:lnTo>
                  <a:pt x="5239963" y="1309991"/>
                </a:lnTo>
                <a:lnTo>
                  <a:pt x="0" y="1309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50814" y="3394744"/>
            <a:ext cx="1330992" cy="1630618"/>
          </a:xfrm>
          <a:custGeom>
            <a:avLst/>
            <a:gdLst/>
            <a:ahLst/>
            <a:cxnLst/>
            <a:rect r="r" b="b" t="t" l="l"/>
            <a:pathLst>
              <a:path h="1630618" w="1330992">
                <a:moveTo>
                  <a:pt x="0" y="0"/>
                </a:moveTo>
                <a:lnTo>
                  <a:pt x="1330992" y="0"/>
                </a:lnTo>
                <a:lnTo>
                  <a:pt x="1330992" y="1630618"/>
                </a:lnTo>
                <a:lnTo>
                  <a:pt x="0" y="16306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65874" y="0"/>
            <a:ext cx="1591506" cy="10287000"/>
          </a:xfrm>
          <a:custGeom>
            <a:avLst/>
            <a:gdLst/>
            <a:ahLst/>
            <a:cxnLst/>
            <a:rect r="r" b="b" t="t" l="l"/>
            <a:pathLst>
              <a:path h="10287000" w="1591506">
                <a:moveTo>
                  <a:pt x="1591506" y="0"/>
                </a:moveTo>
                <a:lnTo>
                  <a:pt x="0" y="0"/>
                </a:lnTo>
                <a:lnTo>
                  <a:pt x="0" y="10287000"/>
                </a:lnTo>
                <a:lnTo>
                  <a:pt x="1591506" y="10287000"/>
                </a:lnTo>
                <a:lnTo>
                  <a:pt x="1591506" y="0"/>
                </a:lnTo>
                <a:close/>
              </a:path>
            </a:pathLst>
          </a:custGeom>
          <a:blipFill>
            <a:blip r:embed="rId7"/>
            <a:stretch>
              <a:fillRect l="0" t="-724" r="0" b="-72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06435" y="5433775"/>
            <a:ext cx="1416984" cy="1416984"/>
          </a:xfrm>
          <a:custGeom>
            <a:avLst/>
            <a:gdLst/>
            <a:ahLst/>
            <a:cxnLst/>
            <a:rect r="r" b="b" t="t" l="l"/>
            <a:pathLst>
              <a:path h="1416984" w="1416984">
                <a:moveTo>
                  <a:pt x="0" y="0"/>
                </a:moveTo>
                <a:lnTo>
                  <a:pt x="1416984" y="0"/>
                </a:lnTo>
                <a:lnTo>
                  <a:pt x="1416984" y="1416983"/>
                </a:lnTo>
                <a:lnTo>
                  <a:pt x="0" y="1416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25520" y="1484937"/>
            <a:ext cx="1178815" cy="1595688"/>
          </a:xfrm>
          <a:custGeom>
            <a:avLst/>
            <a:gdLst/>
            <a:ahLst/>
            <a:cxnLst/>
            <a:rect r="r" b="b" t="t" l="l"/>
            <a:pathLst>
              <a:path h="1595688" w="1178815">
                <a:moveTo>
                  <a:pt x="0" y="0"/>
                </a:moveTo>
                <a:lnTo>
                  <a:pt x="1178815" y="0"/>
                </a:lnTo>
                <a:lnTo>
                  <a:pt x="1178815" y="1595688"/>
                </a:lnTo>
                <a:lnTo>
                  <a:pt x="0" y="1595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760249"/>
            <a:ext cx="3318982" cy="1862779"/>
          </a:xfrm>
          <a:custGeom>
            <a:avLst/>
            <a:gdLst/>
            <a:ahLst/>
            <a:cxnLst/>
            <a:rect r="r" b="b" t="t" l="l"/>
            <a:pathLst>
              <a:path h="1862779" w="3318982">
                <a:moveTo>
                  <a:pt x="0" y="0"/>
                </a:moveTo>
                <a:lnTo>
                  <a:pt x="3318982" y="0"/>
                </a:lnTo>
                <a:lnTo>
                  <a:pt x="3318982" y="1862778"/>
                </a:lnTo>
                <a:lnTo>
                  <a:pt x="0" y="1862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71577" y="535148"/>
            <a:ext cx="5332905" cy="52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FACTIBILIDAD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2950" y="1839048"/>
            <a:ext cx="11256655" cy="144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35"/>
              </a:lnSpc>
            </a:pPr>
            <a:r>
              <a:rPr lang="en-US" sz="3090" spc="-89" strike="noStrike" u="none">
                <a:solidFill>
                  <a:srgbClr val="F26D76"/>
                </a:solidFill>
                <a:latin typeface="More Sugar"/>
                <a:ea typeface="More Sugar"/>
                <a:cs typeface="More Sugar"/>
                <a:sym typeface="More Sugar"/>
              </a:rPr>
              <a:t>TIEMPO DISPONIBLE: </a:t>
            </a:r>
          </a:p>
          <a:p>
            <a:pPr algn="just" marL="0" indent="0" lvl="0">
              <a:lnSpc>
                <a:spcPts val="3481"/>
              </a:lnSpc>
            </a:pP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EL DESARROLLO SE PLANTEA EN EL MARCO DE LA ASIGNATURA, CON UN CALENDARIO ACOTADO PERO REALISTA.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08348" y="3193287"/>
            <a:ext cx="10851234" cy="188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35"/>
              </a:lnSpc>
            </a:pPr>
            <a:r>
              <a:rPr lang="en-US" sz="3090" spc="-89">
                <a:solidFill>
                  <a:srgbClr val="4ABAA5"/>
                </a:solidFill>
                <a:latin typeface="More Sugar"/>
                <a:ea typeface="More Sugar"/>
                <a:cs typeface="More Sugar"/>
                <a:sym typeface="More Sugar"/>
              </a:rPr>
              <a:t>ALCANCE:</a:t>
            </a:r>
          </a:p>
          <a:p>
            <a:pPr algn="just">
              <a:lnSpc>
                <a:spcPts val="3481"/>
              </a:lnSpc>
            </a:pPr>
            <a:r>
              <a:rPr lang="en-US" sz="2321" spc="-6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EL ALCANCE DEL JUEGO ES PROTOTIPO FUNCIONAL (NO UN PRODUCTO COMERCIAL COMPLETO), LO QUE LO HACE VIABLE EN EL PLAZO ESTABLECIDO.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2950" y="5172075"/>
            <a:ext cx="11256655" cy="184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31"/>
              </a:lnSpc>
            </a:pPr>
            <a:r>
              <a:rPr lang="en-US" sz="2821" spc="-81">
                <a:solidFill>
                  <a:srgbClr val="F5910C"/>
                </a:solidFill>
                <a:latin typeface="More Sugar"/>
                <a:ea typeface="More Sugar"/>
                <a:cs typeface="More Sugar"/>
                <a:sym typeface="More Sugar"/>
              </a:rPr>
              <a:t>R</a:t>
            </a:r>
            <a:r>
              <a:rPr lang="en-US" sz="2821" spc="-81" strike="noStrike" u="none">
                <a:solidFill>
                  <a:srgbClr val="F5910C"/>
                </a:solidFill>
                <a:latin typeface="More Sugar"/>
                <a:ea typeface="More Sugar"/>
                <a:cs typeface="More Sugar"/>
                <a:sym typeface="More Sugar"/>
              </a:rPr>
              <a:t>E</a:t>
            </a:r>
            <a:r>
              <a:rPr lang="en-US" sz="2821" spc="-81" strike="noStrike" u="none">
                <a:solidFill>
                  <a:srgbClr val="F5910C"/>
                </a:solidFill>
                <a:latin typeface="More Sugar"/>
                <a:ea typeface="More Sugar"/>
                <a:cs typeface="More Sugar"/>
                <a:sym typeface="More Sugar"/>
              </a:rPr>
              <a:t>CURS</a:t>
            </a:r>
            <a:r>
              <a:rPr lang="en-US" sz="2821" spc="-81" strike="noStrike" u="none">
                <a:solidFill>
                  <a:srgbClr val="F5910C"/>
                </a:solidFill>
                <a:latin typeface="More Sugar"/>
                <a:ea typeface="More Sugar"/>
                <a:cs typeface="More Sugar"/>
                <a:sym typeface="More Sugar"/>
              </a:rPr>
              <a:t>O</a:t>
            </a:r>
            <a:r>
              <a:rPr lang="en-US" sz="2821" spc="-81" strike="noStrike" u="none">
                <a:solidFill>
                  <a:srgbClr val="F5910C"/>
                </a:solidFill>
                <a:latin typeface="More Sugar"/>
                <a:ea typeface="More Sugar"/>
                <a:cs typeface="More Sugar"/>
                <a:sym typeface="More Sugar"/>
              </a:rPr>
              <a:t>S</a:t>
            </a:r>
            <a:r>
              <a:rPr lang="en-US" sz="2821" spc="-81" strike="noStrike" u="none">
                <a:solidFill>
                  <a:srgbClr val="F5910C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821" spc="-81" strike="noStrike" u="none">
                <a:solidFill>
                  <a:srgbClr val="F5910C"/>
                </a:solidFill>
                <a:latin typeface="More Sugar"/>
                <a:ea typeface="More Sugar"/>
                <a:cs typeface="More Sugar"/>
                <a:sym typeface="More Sugar"/>
              </a:rPr>
              <a:t>TÉCN</a:t>
            </a:r>
            <a:r>
              <a:rPr lang="en-US" sz="2821" spc="-81" strike="noStrike" u="none">
                <a:solidFill>
                  <a:srgbClr val="F5910C"/>
                </a:solidFill>
                <a:latin typeface="More Sugar"/>
                <a:ea typeface="More Sugar"/>
                <a:cs typeface="More Sugar"/>
                <a:sym typeface="More Sugar"/>
              </a:rPr>
              <a:t>I</a:t>
            </a:r>
            <a:r>
              <a:rPr lang="en-US" sz="2821" spc="-81" strike="noStrike" u="none">
                <a:solidFill>
                  <a:srgbClr val="F5910C"/>
                </a:solidFill>
                <a:latin typeface="More Sugar"/>
                <a:ea typeface="More Sugar"/>
                <a:cs typeface="More Sugar"/>
                <a:sym typeface="More Sugar"/>
              </a:rPr>
              <a:t>CO</a:t>
            </a:r>
            <a:r>
              <a:rPr lang="en-US" sz="2821" spc="-81" strike="noStrike" u="none">
                <a:solidFill>
                  <a:srgbClr val="F5910C"/>
                </a:solidFill>
                <a:latin typeface="More Sugar"/>
                <a:ea typeface="More Sugar"/>
                <a:cs typeface="More Sugar"/>
                <a:sym typeface="More Sugar"/>
              </a:rPr>
              <a:t>S</a:t>
            </a:r>
          </a:p>
          <a:p>
            <a:pPr algn="just" marL="0" indent="0" lvl="0">
              <a:lnSpc>
                <a:spcPts val="3481"/>
              </a:lnSpc>
            </a:pP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SE UTI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IZARÁN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H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ERR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AMIENTAS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ACCE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IBL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Y CO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OCID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POR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EL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EQUIPO: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MO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TOR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DE 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JUEGO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(GODO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)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, 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FTWARE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DE PIXEL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A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RT(ASEPRITE), R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POSITO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RIO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DE 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DE V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ER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NES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(G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IT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HUB)</a:t>
            </a:r>
            <a:r>
              <a:rPr lang="en-US" sz="2321" spc="-67" strike="noStrike" u="none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08348" y="7297243"/>
            <a:ext cx="11196860" cy="232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35"/>
              </a:lnSpc>
            </a:pPr>
            <a:r>
              <a:rPr lang="en-US" sz="3090" spc="-89">
                <a:solidFill>
                  <a:srgbClr val="5582AA"/>
                </a:solidFill>
                <a:latin typeface="More Sugar"/>
                <a:ea typeface="More Sugar"/>
                <a:cs typeface="More Sugar"/>
                <a:sym typeface="More Sugar"/>
              </a:rPr>
              <a:t>EQUIPO HUMANO</a:t>
            </a:r>
          </a:p>
          <a:p>
            <a:pPr algn="just">
              <a:lnSpc>
                <a:spcPts val="3481"/>
              </a:lnSpc>
            </a:pPr>
            <a:r>
              <a:rPr lang="en-US" sz="2321" spc="-6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EL GRUPO TIENE COMPETENCIAS COMPLEMENTARIAS: DISEÑO, PROGRAMACIÓN Y GESTIÓN DE PROYECTO.</a:t>
            </a:r>
          </a:p>
          <a:p>
            <a:pPr algn="just">
              <a:lnSpc>
                <a:spcPts val="3481"/>
              </a:lnSpc>
            </a:pPr>
            <a:r>
              <a:rPr lang="en-US" sz="2321" spc="-6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LA EXPERIENCIA PREVIA EN CURSOS DE PROGRAMACIÓN Y DESARROLLO REFUERZA LA CAPACIDAD DE EJECUCIÓN.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1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22748754" cy="10287000"/>
          </a:xfrm>
          <a:custGeom>
            <a:avLst/>
            <a:gdLst/>
            <a:ahLst/>
            <a:cxnLst/>
            <a:rect r="r" b="b" t="t" l="l"/>
            <a:pathLst>
              <a:path h="10287000" w="22748754">
                <a:moveTo>
                  <a:pt x="22748754" y="0"/>
                </a:moveTo>
                <a:lnTo>
                  <a:pt x="0" y="0"/>
                </a:lnTo>
                <a:lnTo>
                  <a:pt x="0" y="10287000"/>
                </a:lnTo>
                <a:lnTo>
                  <a:pt x="22748754" y="10287000"/>
                </a:lnTo>
                <a:lnTo>
                  <a:pt x="22748754" y="0"/>
                </a:lnTo>
                <a:close/>
              </a:path>
            </a:pathLst>
          </a:custGeom>
          <a:blipFill>
            <a:blip r:embed="rId2"/>
            <a:stretch>
              <a:fillRect l="0" t="-11643" r="0" b="-276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4784" y="137573"/>
            <a:ext cx="7239997" cy="1809999"/>
          </a:xfrm>
          <a:custGeom>
            <a:avLst/>
            <a:gdLst/>
            <a:ahLst/>
            <a:cxnLst/>
            <a:rect r="r" b="b" t="t" l="l"/>
            <a:pathLst>
              <a:path h="1809999" w="7239997">
                <a:moveTo>
                  <a:pt x="0" y="0"/>
                </a:moveTo>
                <a:lnTo>
                  <a:pt x="7239997" y="0"/>
                </a:lnTo>
                <a:lnTo>
                  <a:pt x="7239997" y="1809999"/>
                </a:lnTo>
                <a:lnTo>
                  <a:pt x="0" y="1809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37679" y="2486087"/>
            <a:ext cx="6874461" cy="2183342"/>
            <a:chOff x="0" y="0"/>
            <a:chExt cx="1810558" cy="5750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0558" cy="575037"/>
            </a:xfrm>
            <a:custGeom>
              <a:avLst/>
              <a:gdLst/>
              <a:ahLst/>
              <a:cxnLst/>
              <a:rect r="r" b="b" t="t" l="l"/>
              <a:pathLst>
                <a:path h="575037" w="1810558">
                  <a:moveTo>
                    <a:pt x="29281" y="0"/>
                  </a:moveTo>
                  <a:lnTo>
                    <a:pt x="1781277" y="0"/>
                  </a:lnTo>
                  <a:cubicBezTo>
                    <a:pt x="1797448" y="0"/>
                    <a:pt x="1810558" y="13109"/>
                    <a:pt x="1810558" y="29281"/>
                  </a:cubicBezTo>
                  <a:lnTo>
                    <a:pt x="1810558" y="545756"/>
                  </a:lnTo>
                  <a:cubicBezTo>
                    <a:pt x="1810558" y="561927"/>
                    <a:pt x="1797448" y="575037"/>
                    <a:pt x="1781277" y="575037"/>
                  </a:cubicBezTo>
                  <a:lnTo>
                    <a:pt x="29281" y="575037"/>
                  </a:lnTo>
                  <a:cubicBezTo>
                    <a:pt x="13109" y="575037"/>
                    <a:pt x="0" y="561927"/>
                    <a:pt x="0" y="545756"/>
                  </a:cubicBezTo>
                  <a:lnTo>
                    <a:pt x="0" y="29281"/>
                  </a:lnTo>
                  <a:cubicBezTo>
                    <a:pt x="0" y="13109"/>
                    <a:pt x="13109" y="0"/>
                    <a:pt x="29281" y="0"/>
                  </a:cubicBezTo>
                  <a:close/>
                </a:path>
              </a:pathLst>
            </a:custGeom>
            <a:solidFill>
              <a:srgbClr val="CCF9F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10558" cy="613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31862" y="2474013"/>
            <a:ext cx="7595734" cy="2183342"/>
            <a:chOff x="0" y="0"/>
            <a:chExt cx="2000523" cy="5750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00522" cy="575037"/>
            </a:xfrm>
            <a:custGeom>
              <a:avLst/>
              <a:gdLst/>
              <a:ahLst/>
              <a:cxnLst/>
              <a:rect r="r" b="b" t="t" l="l"/>
              <a:pathLst>
                <a:path h="575037" w="2000522">
                  <a:moveTo>
                    <a:pt x="26500" y="0"/>
                  </a:moveTo>
                  <a:lnTo>
                    <a:pt x="1974022" y="0"/>
                  </a:lnTo>
                  <a:cubicBezTo>
                    <a:pt x="1981050" y="0"/>
                    <a:pt x="1987791" y="2792"/>
                    <a:pt x="1992761" y="7762"/>
                  </a:cubicBezTo>
                  <a:cubicBezTo>
                    <a:pt x="1997730" y="12732"/>
                    <a:pt x="2000522" y="19472"/>
                    <a:pt x="2000522" y="26500"/>
                  </a:cubicBezTo>
                  <a:lnTo>
                    <a:pt x="2000522" y="548536"/>
                  </a:lnTo>
                  <a:cubicBezTo>
                    <a:pt x="2000522" y="563172"/>
                    <a:pt x="1988658" y="575037"/>
                    <a:pt x="1974022" y="575037"/>
                  </a:cubicBezTo>
                  <a:lnTo>
                    <a:pt x="26500" y="575037"/>
                  </a:lnTo>
                  <a:cubicBezTo>
                    <a:pt x="11865" y="575037"/>
                    <a:pt x="0" y="563172"/>
                    <a:pt x="0" y="548536"/>
                  </a:cubicBezTo>
                  <a:lnTo>
                    <a:pt x="0" y="26500"/>
                  </a:lnTo>
                  <a:cubicBezTo>
                    <a:pt x="0" y="11865"/>
                    <a:pt x="11865" y="0"/>
                    <a:pt x="26500" y="0"/>
                  </a:cubicBezTo>
                  <a:close/>
                </a:path>
              </a:pathLst>
            </a:custGeom>
            <a:solidFill>
              <a:srgbClr val="7BC7F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00523" cy="613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31862" y="5050140"/>
            <a:ext cx="7595734" cy="2183342"/>
            <a:chOff x="0" y="0"/>
            <a:chExt cx="2000523" cy="5750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00522" cy="575037"/>
            </a:xfrm>
            <a:custGeom>
              <a:avLst/>
              <a:gdLst/>
              <a:ahLst/>
              <a:cxnLst/>
              <a:rect r="r" b="b" t="t" l="l"/>
              <a:pathLst>
                <a:path h="575037" w="2000522">
                  <a:moveTo>
                    <a:pt x="26500" y="0"/>
                  </a:moveTo>
                  <a:lnTo>
                    <a:pt x="1974022" y="0"/>
                  </a:lnTo>
                  <a:cubicBezTo>
                    <a:pt x="1981050" y="0"/>
                    <a:pt x="1987791" y="2792"/>
                    <a:pt x="1992761" y="7762"/>
                  </a:cubicBezTo>
                  <a:cubicBezTo>
                    <a:pt x="1997730" y="12732"/>
                    <a:pt x="2000522" y="19472"/>
                    <a:pt x="2000522" y="26500"/>
                  </a:cubicBezTo>
                  <a:lnTo>
                    <a:pt x="2000522" y="548536"/>
                  </a:lnTo>
                  <a:cubicBezTo>
                    <a:pt x="2000522" y="563172"/>
                    <a:pt x="1988658" y="575037"/>
                    <a:pt x="1974022" y="575037"/>
                  </a:cubicBezTo>
                  <a:lnTo>
                    <a:pt x="26500" y="575037"/>
                  </a:lnTo>
                  <a:cubicBezTo>
                    <a:pt x="11865" y="575037"/>
                    <a:pt x="0" y="563172"/>
                    <a:pt x="0" y="548536"/>
                  </a:cubicBezTo>
                  <a:lnTo>
                    <a:pt x="0" y="26500"/>
                  </a:lnTo>
                  <a:cubicBezTo>
                    <a:pt x="0" y="11865"/>
                    <a:pt x="11865" y="0"/>
                    <a:pt x="26500" y="0"/>
                  </a:cubicBezTo>
                  <a:close/>
                </a:path>
              </a:pathLst>
            </a:custGeom>
            <a:solidFill>
              <a:srgbClr val="D696B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00523" cy="613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633550" y="5050140"/>
            <a:ext cx="6878591" cy="2249710"/>
            <a:chOff x="0" y="0"/>
            <a:chExt cx="1811645" cy="5925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11645" cy="592516"/>
            </a:xfrm>
            <a:custGeom>
              <a:avLst/>
              <a:gdLst/>
              <a:ahLst/>
              <a:cxnLst/>
              <a:rect r="r" b="b" t="t" l="l"/>
              <a:pathLst>
                <a:path h="592516" w="1811645">
                  <a:moveTo>
                    <a:pt x="29263" y="0"/>
                  </a:moveTo>
                  <a:lnTo>
                    <a:pt x="1782382" y="0"/>
                  </a:lnTo>
                  <a:cubicBezTo>
                    <a:pt x="1790143" y="0"/>
                    <a:pt x="1797586" y="3083"/>
                    <a:pt x="1803074" y="8571"/>
                  </a:cubicBezTo>
                  <a:cubicBezTo>
                    <a:pt x="1808562" y="14059"/>
                    <a:pt x="1811645" y="21502"/>
                    <a:pt x="1811645" y="29263"/>
                  </a:cubicBezTo>
                  <a:lnTo>
                    <a:pt x="1811645" y="563253"/>
                  </a:lnTo>
                  <a:cubicBezTo>
                    <a:pt x="1811645" y="579415"/>
                    <a:pt x="1798544" y="592516"/>
                    <a:pt x="1782382" y="592516"/>
                  </a:cubicBezTo>
                  <a:lnTo>
                    <a:pt x="29263" y="592516"/>
                  </a:lnTo>
                  <a:cubicBezTo>
                    <a:pt x="21502" y="592516"/>
                    <a:pt x="14059" y="589433"/>
                    <a:pt x="8571" y="583945"/>
                  </a:cubicBezTo>
                  <a:cubicBezTo>
                    <a:pt x="3083" y="578457"/>
                    <a:pt x="0" y="571014"/>
                    <a:pt x="0" y="563253"/>
                  </a:cubicBezTo>
                  <a:lnTo>
                    <a:pt x="0" y="29263"/>
                  </a:lnTo>
                  <a:cubicBezTo>
                    <a:pt x="0" y="13102"/>
                    <a:pt x="13102" y="0"/>
                    <a:pt x="29263" y="0"/>
                  </a:cubicBezTo>
                  <a:close/>
                </a:path>
              </a:pathLst>
            </a:custGeom>
            <a:solidFill>
              <a:srgbClr val="FED7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811645" cy="630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633550" y="7680562"/>
            <a:ext cx="6878591" cy="2185751"/>
            <a:chOff x="0" y="0"/>
            <a:chExt cx="1811645" cy="5756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11645" cy="575671"/>
            </a:xfrm>
            <a:custGeom>
              <a:avLst/>
              <a:gdLst/>
              <a:ahLst/>
              <a:cxnLst/>
              <a:rect r="r" b="b" t="t" l="l"/>
              <a:pathLst>
                <a:path h="575671" w="1811645">
                  <a:moveTo>
                    <a:pt x="29263" y="0"/>
                  </a:moveTo>
                  <a:lnTo>
                    <a:pt x="1782382" y="0"/>
                  </a:lnTo>
                  <a:cubicBezTo>
                    <a:pt x="1790143" y="0"/>
                    <a:pt x="1797586" y="3083"/>
                    <a:pt x="1803074" y="8571"/>
                  </a:cubicBezTo>
                  <a:cubicBezTo>
                    <a:pt x="1808562" y="14059"/>
                    <a:pt x="1811645" y="21502"/>
                    <a:pt x="1811645" y="29263"/>
                  </a:cubicBezTo>
                  <a:lnTo>
                    <a:pt x="1811645" y="546408"/>
                  </a:lnTo>
                  <a:cubicBezTo>
                    <a:pt x="1811645" y="562569"/>
                    <a:pt x="1798544" y="575671"/>
                    <a:pt x="1782382" y="575671"/>
                  </a:cubicBezTo>
                  <a:lnTo>
                    <a:pt x="29263" y="575671"/>
                  </a:lnTo>
                  <a:cubicBezTo>
                    <a:pt x="13102" y="575671"/>
                    <a:pt x="0" y="562569"/>
                    <a:pt x="0" y="546408"/>
                  </a:cubicBezTo>
                  <a:lnTo>
                    <a:pt x="0" y="29263"/>
                  </a:lnTo>
                  <a:cubicBezTo>
                    <a:pt x="0" y="13102"/>
                    <a:pt x="13102" y="0"/>
                    <a:pt x="29263" y="0"/>
                  </a:cubicBezTo>
                  <a:close/>
                </a:path>
              </a:pathLst>
            </a:custGeom>
            <a:solidFill>
              <a:srgbClr val="B9E69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811645" cy="613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481603" y="7682970"/>
            <a:ext cx="7545992" cy="2183342"/>
            <a:chOff x="0" y="0"/>
            <a:chExt cx="1987422" cy="5750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87422" cy="575037"/>
            </a:xfrm>
            <a:custGeom>
              <a:avLst/>
              <a:gdLst/>
              <a:ahLst/>
              <a:cxnLst/>
              <a:rect r="r" b="b" t="t" l="l"/>
              <a:pathLst>
                <a:path h="575037" w="1987422">
                  <a:moveTo>
                    <a:pt x="26675" y="0"/>
                  </a:moveTo>
                  <a:lnTo>
                    <a:pt x="1960747" y="0"/>
                  </a:lnTo>
                  <a:cubicBezTo>
                    <a:pt x="1975479" y="0"/>
                    <a:pt x="1987422" y="11943"/>
                    <a:pt x="1987422" y="26675"/>
                  </a:cubicBezTo>
                  <a:lnTo>
                    <a:pt x="1987422" y="548362"/>
                  </a:lnTo>
                  <a:cubicBezTo>
                    <a:pt x="1987422" y="563094"/>
                    <a:pt x="1975479" y="575037"/>
                    <a:pt x="1960747" y="575037"/>
                  </a:cubicBezTo>
                  <a:lnTo>
                    <a:pt x="26675" y="575037"/>
                  </a:lnTo>
                  <a:cubicBezTo>
                    <a:pt x="11943" y="575037"/>
                    <a:pt x="0" y="563094"/>
                    <a:pt x="0" y="548362"/>
                  </a:cubicBezTo>
                  <a:lnTo>
                    <a:pt x="0" y="26675"/>
                  </a:lnTo>
                  <a:cubicBezTo>
                    <a:pt x="0" y="11943"/>
                    <a:pt x="11943" y="0"/>
                    <a:pt x="26675" y="0"/>
                  </a:cubicBezTo>
                  <a:close/>
                </a:path>
              </a:pathLst>
            </a:custGeom>
            <a:solidFill>
              <a:srgbClr val="80996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987422" cy="613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133008" y="2128719"/>
            <a:ext cx="1009344" cy="1000168"/>
          </a:xfrm>
          <a:custGeom>
            <a:avLst/>
            <a:gdLst/>
            <a:ahLst/>
            <a:cxnLst/>
            <a:rect r="r" b="b" t="t" l="l"/>
            <a:pathLst>
              <a:path h="1000168" w="1009344">
                <a:moveTo>
                  <a:pt x="0" y="0"/>
                </a:moveTo>
                <a:lnTo>
                  <a:pt x="1009343" y="0"/>
                </a:lnTo>
                <a:lnTo>
                  <a:pt x="1009343" y="1000168"/>
                </a:lnTo>
                <a:lnTo>
                  <a:pt x="0" y="1000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967722" y="2014247"/>
            <a:ext cx="1027763" cy="1070586"/>
          </a:xfrm>
          <a:custGeom>
            <a:avLst/>
            <a:gdLst/>
            <a:ahLst/>
            <a:cxnLst/>
            <a:rect r="r" b="b" t="t" l="l"/>
            <a:pathLst>
              <a:path h="1070586" w="1027763">
                <a:moveTo>
                  <a:pt x="0" y="0"/>
                </a:moveTo>
                <a:lnTo>
                  <a:pt x="1027763" y="0"/>
                </a:lnTo>
                <a:lnTo>
                  <a:pt x="1027763" y="1070586"/>
                </a:lnTo>
                <a:lnTo>
                  <a:pt x="0" y="10705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121968" y="4723322"/>
            <a:ext cx="1023164" cy="1040185"/>
          </a:xfrm>
          <a:custGeom>
            <a:avLst/>
            <a:gdLst/>
            <a:ahLst/>
            <a:cxnLst/>
            <a:rect r="r" b="b" t="t" l="l"/>
            <a:pathLst>
              <a:path h="1040185" w="1023164">
                <a:moveTo>
                  <a:pt x="0" y="0"/>
                </a:moveTo>
                <a:lnTo>
                  <a:pt x="1023164" y="0"/>
                </a:lnTo>
                <a:lnTo>
                  <a:pt x="1023164" y="1040185"/>
                </a:lnTo>
                <a:lnTo>
                  <a:pt x="0" y="1040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956690" y="4740633"/>
            <a:ext cx="950343" cy="1022874"/>
          </a:xfrm>
          <a:custGeom>
            <a:avLst/>
            <a:gdLst/>
            <a:ahLst/>
            <a:cxnLst/>
            <a:rect r="r" b="b" t="t" l="l"/>
            <a:pathLst>
              <a:path h="1022874" w="950343">
                <a:moveTo>
                  <a:pt x="0" y="0"/>
                </a:moveTo>
                <a:lnTo>
                  <a:pt x="950343" y="0"/>
                </a:lnTo>
                <a:lnTo>
                  <a:pt x="950343" y="1022874"/>
                </a:lnTo>
                <a:lnTo>
                  <a:pt x="0" y="10228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154600" y="7295962"/>
            <a:ext cx="966159" cy="1027829"/>
          </a:xfrm>
          <a:custGeom>
            <a:avLst/>
            <a:gdLst/>
            <a:ahLst/>
            <a:cxnLst/>
            <a:rect r="r" b="b" t="t" l="l"/>
            <a:pathLst>
              <a:path h="1027829" w="966159">
                <a:moveTo>
                  <a:pt x="0" y="0"/>
                </a:moveTo>
                <a:lnTo>
                  <a:pt x="966159" y="0"/>
                </a:lnTo>
                <a:lnTo>
                  <a:pt x="966159" y="1027829"/>
                </a:lnTo>
                <a:lnTo>
                  <a:pt x="0" y="10278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903492" y="7443033"/>
            <a:ext cx="1056739" cy="1037525"/>
          </a:xfrm>
          <a:custGeom>
            <a:avLst/>
            <a:gdLst/>
            <a:ahLst/>
            <a:cxnLst/>
            <a:rect r="r" b="b" t="t" l="l"/>
            <a:pathLst>
              <a:path h="1037525" w="1056739">
                <a:moveTo>
                  <a:pt x="0" y="0"/>
                </a:moveTo>
                <a:lnTo>
                  <a:pt x="1056739" y="0"/>
                </a:lnTo>
                <a:lnTo>
                  <a:pt x="1056739" y="1037525"/>
                </a:lnTo>
                <a:lnTo>
                  <a:pt x="0" y="10375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060422" y="273021"/>
            <a:ext cx="7686140" cy="52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METODOLOGÍA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94400" y="2482865"/>
            <a:ext cx="6900768" cy="212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009ADA"/>
                </a:solidFill>
                <a:latin typeface="More Sugar"/>
                <a:ea typeface="More Sugar"/>
                <a:cs typeface="More Sugar"/>
                <a:sym typeface="More Sugar"/>
              </a:rPr>
              <a:t>INICIO Y LEVANTAMIENTO DE REQUERIMIENTOS</a:t>
            </a:r>
          </a:p>
          <a:p>
            <a:pPr algn="l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6D8C99"/>
                </a:solidFill>
                <a:latin typeface="More Sugar"/>
                <a:ea typeface="More Sugar"/>
                <a:cs typeface="More Sugar"/>
                <a:sym typeface="More Sugar"/>
              </a:rPr>
              <a:t>análisis de usuario, benchmarking y backlog inicial.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688865" y="2470791"/>
            <a:ext cx="7205343" cy="212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5476"/>
                </a:solidFill>
                <a:latin typeface="More Sugar"/>
                <a:ea typeface="More Sugar"/>
                <a:cs typeface="More Sugar"/>
                <a:sym typeface="More Sugar"/>
              </a:rPr>
              <a:t>DISEÑO DE ARQUITECTURA </a:t>
            </a:r>
          </a:p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005476"/>
                </a:solidFill>
                <a:latin typeface="More Sugar"/>
                <a:ea typeface="More Sugar"/>
                <a:cs typeface="More Sugar"/>
                <a:sym typeface="More Sugar"/>
              </a:rPr>
              <a:t>Y UI/UX</a:t>
            </a:r>
            <a:r>
              <a:rPr lang="en-US" sz="3037">
                <a:solidFill>
                  <a:srgbClr val="005F86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3037">
                <a:solidFill>
                  <a:srgbClr val="005F86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</a:p>
          <a:p>
            <a:pPr algn="just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1E7FB6"/>
                </a:solidFill>
                <a:latin typeface="More Sugar"/>
                <a:ea typeface="More Sugar"/>
                <a:cs typeface="More Sugar"/>
                <a:sym typeface="More Sugar"/>
              </a:rPr>
              <a:t>prototipos, wireframes y estilo visual en pixel art inspirado en Tsuki’s Odyssey.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02627" y="5176739"/>
            <a:ext cx="6103945" cy="158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500F50"/>
                </a:solidFill>
                <a:latin typeface="More Sugar"/>
                <a:ea typeface="More Sugar"/>
                <a:cs typeface="More Sugar"/>
                <a:sym typeface="More Sugar"/>
              </a:rPr>
              <a:t>DESARROLLO INCREMENTAL </a:t>
            </a:r>
            <a:r>
              <a:rPr lang="en-US" sz="3037">
                <a:solidFill>
                  <a:srgbClr val="8B628B"/>
                </a:solidFill>
                <a:latin typeface="More Sugar"/>
                <a:ea typeface="More Sugar"/>
                <a:cs typeface="More Sugar"/>
                <a:sym typeface="More Sugar"/>
              </a:rPr>
              <a:t>implementación de minijuegos en ciclos de 2 semanas (sprints).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94926" y="5176739"/>
            <a:ext cx="6359969" cy="158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FF5DFF"/>
                </a:solidFill>
                <a:latin typeface="More Sugar"/>
                <a:ea typeface="More Sugar"/>
                <a:cs typeface="More Sugar"/>
                <a:sym typeface="More Sugar"/>
              </a:rPr>
              <a:t>PRUEBAS Y VALIDACIÓN</a:t>
            </a:r>
          </a:p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4B314B"/>
                </a:solidFill>
                <a:latin typeface="More Sugar"/>
                <a:ea typeface="More Sugar"/>
                <a:cs typeface="More Sugar"/>
                <a:sym typeface="More Sugar"/>
              </a:rPr>
              <a:t>pruebas unitarias, funcionales y de usabilidad con retroalimentación.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932011" y="7678544"/>
            <a:ext cx="7024679" cy="212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637457"/>
                </a:solidFill>
                <a:latin typeface="More Sugar"/>
                <a:ea typeface="More Sugar"/>
                <a:cs typeface="More Sugar"/>
                <a:sym typeface="More Sugar"/>
              </a:rPr>
              <a:t>OPTIMIZACIÓN Y DOCUMENTACIÓN </a:t>
            </a:r>
          </a:p>
          <a:p>
            <a:pPr algn="l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778D67"/>
                </a:solidFill>
                <a:latin typeface="More Sugar"/>
                <a:ea typeface="More Sugar"/>
                <a:cs typeface="More Sugar"/>
                <a:sym typeface="More Sugar"/>
              </a:rPr>
              <a:t>ajustes finales y documentación técnica.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77815" y="7919065"/>
            <a:ext cx="7027443" cy="105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C8FDA2"/>
                </a:solidFill>
                <a:latin typeface="More Sugar"/>
                <a:ea typeface="More Sugar"/>
                <a:cs typeface="More Sugar"/>
                <a:sym typeface="More Sugar"/>
              </a:rPr>
              <a:t>ENTREGA FINAL Y DESPLIEGUE </a:t>
            </a:r>
          </a:p>
          <a:p>
            <a:pPr algn="l">
              <a:lnSpc>
                <a:spcPts val="4253"/>
              </a:lnSpc>
              <a:spcBef>
                <a:spcPct val="0"/>
              </a:spcBef>
            </a:pPr>
            <a:r>
              <a:rPr lang="en-US" sz="3037">
                <a:solidFill>
                  <a:srgbClr val="D4EBC0"/>
                </a:solidFill>
                <a:latin typeface="More Sugar"/>
                <a:ea typeface="More Sugar"/>
                <a:cs typeface="More Sugar"/>
                <a:sym typeface="More Sugar"/>
              </a:rPr>
              <a:t>presentación y entrega académica.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060422" y="662582"/>
            <a:ext cx="768614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SCRUM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-48037" y="0"/>
            <a:ext cx="1591506" cy="10287000"/>
          </a:xfrm>
          <a:custGeom>
            <a:avLst/>
            <a:gdLst/>
            <a:ahLst/>
            <a:cxnLst/>
            <a:rect r="r" b="b" t="t" l="l"/>
            <a:pathLst>
              <a:path h="10287000" w="1591506">
                <a:moveTo>
                  <a:pt x="0" y="0"/>
                </a:moveTo>
                <a:lnTo>
                  <a:pt x="1591506" y="0"/>
                </a:lnTo>
                <a:lnTo>
                  <a:pt x="15915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724" r="0" b="-724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1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491374" y="0"/>
            <a:ext cx="22748754" cy="10287000"/>
          </a:xfrm>
          <a:custGeom>
            <a:avLst/>
            <a:gdLst/>
            <a:ahLst/>
            <a:cxnLst/>
            <a:rect r="r" b="b" t="t" l="l"/>
            <a:pathLst>
              <a:path h="10287000" w="22748754">
                <a:moveTo>
                  <a:pt x="0" y="0"/>
                </a:moveTo>
                <a:lnTo>
                  <a:pt x="22748754" y="0"/>
                </a:lnTo>
                <a:lnTo>
                  <a:pt x="22748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43" r="0" b="-276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1602" y="308107"/>
            <a:ext cx="5406892" cy="1351723"/>
          </a:xfrm>
          <a:custGeom>
            <a:avLst/>
            <a:gdLst/>
            <a:ahLst/>
            <a:cxnLst/>
            <a:rect r="r" b="b" t="t" l="l"/>
            <a:pathLst>
              <a:path h="1351723" w="5406892">
                <a:moveTo>
                  <a:pt x="0" y="0"/>
                </a:moveTo>
                <a:lnTo>
                  <a:pt x="5406892" y="0"/>
                </a:lnTo>
                <a:lnTo>
                  <a:pt x="5406892" y="1351723"/>
                </a:lnTo>
                <a:lnTo>
                  <a:pt x="0" y="1351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407833">
            <a:off x="6238222" y="6890172"/>
            <a:ext cx="941170" cy="94117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7081762" y="4300940"/>
            <a:ext cx="1572725" cy="3435833"/>
          </a:xfrm>
          <a:custGeom>
            <a:avLst/>
            <a:gdLst/>
            <a:ahLst/>
            <a:cxnLst/>
            <a:rect r="r" b="b" t="t" l="l"/>
            <a:pathLst>
              <a:path h="3435833" w="1572725">
                <a:moveTo>
                  <a:pt x="0" y="0"/>
                </a:moveTo>
                <a:lnTo>
                  <a:pt x="1572725" y="0"/>
                </a:lnTo>
                <a:lnTo>
                  <a:pt x="1572725" y="3435833"/>
                </a:lnTo>
                <a:lnTo>
                  <a:pt x="0" y="343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04" t="0" r="-270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8805" y="3902808"/>
            <a:ext cx="4521048" cy="1872891"/>
            <a:chOff x="0" y="0"/>
            <a:chExt cx="6028064" cy="2497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44302" y="0"/>
              <a:ext cx="5339460" cy="1067892"/>
            </a:xfrm>
            <a:custGeom>
              <a:avLst/>
              <a:gdLst/>
              <a:ahLst/>
              <a:cxnLst/>
              <a:rect r="r" b="b" t="t" l="l"/>
              <a:pathLst>
                <a:path h="1067892" w="5339460">
                  <a:moveTo>
                    <a:pt x="0" y="0"/>
                  </a:moveTo>
                  <a:lnTo>
                    <a:pt x="5339460" y="0"/>
                  </a:lnTo>
                  <a:lnTo>
                    <a:pt x="5339460" y="1067892"/>
                  </a:lnTo>
                  <a:lnTo>
                    <a:pt x="0" y="1067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19336" y="471894"/>
              <a:ext cx="5339460" cy="1067892"/>
            </a:xfrm>
            <a:custGeom>
              <a:avLst/>
              <a:gdLst/>
              <a:ahLst/>
              <a:cxnLst/>
              <a:rect r="r" b="b" t="t" l="l"/>
              <a:pathLst>
                <a:path h="1067892" w="5339460">
                  <a:moveTo>
                    <a:pt x="0" y="0"/>
                  </a:moveTo>
                  <a:lnTo>
                    <a:pt x="5339459" y="0"/>
                  </a:lnTo>
                  <a:lnTo>
                    <a:pt x="5339459" y="1067892"/>
                  </a:lnTo>
                  <a:lnTo>
                    <a:pt x="0" y="1067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826490"/>
              <a:ext cx="6028064" cy="1205613"/>
            </a:xfrm>
            <a:custGeom>
              <a:avLst/>
              <a:gdLst/>
              <a:ahLst/>
              <a:cxnLst/>
              <a:rect r="r" b="b" t="t" l="l"/>
              <a:pathLst>
                <a:path h="1205613" w="6028064">
                  <a:moveTo>
                    <a:pt x="0" y="0"/>
                  </a:moveTo>
                  <a:lnTo>
                    <a:pt x="6028064" y="0"/>
                  </a:lnTo>
                  <a:lnTo>
                    <a:pt x="6028064" y="1205612"/>
                  </a:lnTo>
                  <a:lnTo>
                    <a:pt x="0" y="120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12301" y="1429296"/>
              <a:ext cx="5339460" cy="1067892"/>
            </a:xfrm>
            <a:custGeom>
              <a:avLst/>
              <a:gdLst/>
              <a:ahLst/>
              <a:cxnLst/>
              <a:rect r="r" b="b" t="t" l="l"/>
              <a:pathLst>
                <a:path h="1067892" w="5339460">
                  <a:moveTo>
                    <a:pt x="0" y="0"/>
                  </a:moveTo>
                  <a:lnTo>
                    <a:pt x="5339460" y="0"/>
                  </a:lnTo>
                  <a:lnTo>
                    <a:pt x="5339460" y="1067892"/>
                  </a:lnTo>
                  <a:lnTo>
                    <a:pt x="0" y="1067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09331" y="3611288"/>
            <a:ext cx="5118605" cy="2120435"/>
            <a:chOff x="0" y="0"/>
            <a:chExt cx="6824806" cy="28272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9809" y="0"/>
              <a:ext cx="6045188" cy="1209038"/>
            </a:xfrm>
            <a:custGeom>
              <a:avLst/>
              <a:gdLst/>
              <a:ahLst/>
              <a:cxnLst/>
              <a:rect r="r" b="b" t="t" l="l"/>
              <a:pathLst>
                <a:path h="1209038" w="6045188">
                  <a:moveTo>
                    <a:pt x="0" y="0"/>
                  </a:moveTo>
                  <a:lnTo>
                    <a:pt x="6045188" y="0"/>
                  </a:lnTo>
                  <a:lnTo>
                    <a:pt x="6045188" y="1209038"/>
                  </a:lnTo>
                  <a:lnTo>
                    <a:pt x="0" y="120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48326" y="534265"/>
              <a:ext cx="6045188" cy="1209038"/>
            </a:xfrm>
            <a:custGeom>
              <a:avLst/>
              <a:gdLst/>
              <a:ahLst/>
              <a:cxnLst/>
              <a:rect r="r" b="b" t="t" l="l"/>
              <a:pathLst>
                <a:path h="1209038" w="6045188">
                  <a:moveTo>
                    <a:pt x="0" y="0"/>
                  </a:moveTo>
                  <a:lnTo>
                    <a:pt x="6045188" y="0"/>
                  </a:lnTo>
                  <a:lnTo>
                    <a:pt x="6045188" y="1209038"/>
                  </a:lnTo>
                  <a:lnTo>
                    <a:pt x="0" y="120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935729"/>
              <a:ext cx="6824806" cy="1364961"/>
            </a:xfrm>
            <a:custGeom>
              <a:avLst/>
              <a:gdLst/>
              <a:ahLst/>
              <a:cxnLst/>
              <a:rect r="r" b="b" t="t" l="l"/>
              <a:pathLst>
                <a:path h="1364961" w="6824806">
                  <a:moveTo>
                    <a:pt x="0" y="0"/>
                  </a:moveTo>
                  <a:lnTo>
                    <a:pt x="6824806" y="0"/>
                  </a:lnTo>
                  <a:lnTo>
                    <a:pt x="6824806" y="1364961"/>
                  </a:lnTo>
                  <a:lnTo>
                    <a:pt x="0" y="1364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66796" y="1618209"/>
              <a:ext cx="6045188" cy="1209038"/>
            </a:xfrm>
            <a:custGeom>
              <a:avLst/>
              <a:gdLst/>
              <a:ahLst/>
              <a:cxnLst/>
              <a:rect r="r" b="b" t="t" l="l"/>
              <a:pathLst>
                <a:path h="1209038" w="6045188">
                  <a:moveTo>
                    <a:pt x="0" y="0"/>
                  </a:moveTo>
                  <a:lnTo>
                    <a:pt x="6045188" y="0"/>
                  </a:lnTo>
                  <a:lnTo>
                    <a:pt x="6045188" y="1209038"/>
                  </a:lnTo>
                  <a:lnTo>
                    <a:pt x="0" y="120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66405" y="3750408"/>
            <a:ext cx="4521048" cy="1872891"/>
            <a:chOff x="0" y="0"/>
            <a:chExt cx="6028064" cy="24971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44302" y="0"/>
              <a:ext cx="5339460" cy="1067892"/>
            </a:xfrm>
            <a:custGeom>
              <a:avLst/>
              <a:gdLst/>
              <a:ahLst/>
              <a:cxnLst/>
              <a:rect r="r" b="b" t="t" l="l"/>
              <a:pathLst>
                <a:path h="1067892" w="5339460">
                  <a:moveTo>
                    <a:pt x="0" y="0"/>
                  </a:moveTo>
                  <a:lnTo>
                    <a:pt x="5339460" y="0"/>
                  </a:lnTo>
                  <a:lnTo>
                    <a:pt x="5339460" y="1067892"/>
                  </a:lnTo>
                  <a:lnTo>
                    <a:pt x="0" y="1067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9336" y="471894"/>
              <a:ext cx="5339460" cy="1067892"/>
            </a:xfrm>
            <a:custGeom>
              <a:avLst/>
              <a:gdLst/>
              <a:ahLst/>
              <a:cxnLst/>
              <a:rect r="r" b="b" t="t" l="l"/>
              <a:pathLst>
                <a:path h="1067892" w="5339460">
                  <a:moveTo>
                    <a:pt x="0" y="0"/>
                  </a:moveTo>
                  <a:lnTo>
                    <a:pt x="5339459" y="0"/>
                  </a:lnTo>
                  <a:lnTo>
                    <a:pt x="5339459" y="1067892"/>
                  </a:lnTo>
                  <a:lnTo>
                    <a:pt x="0" y="1067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826490"/>
              <a:ext cx="6028064" cy="1205613"/>
            </a:xfrm>
            <a:custGeom>
              <a:avLst/>
              <a:gdLst/>
              <a:ahLst/>
              <a:cxnLst/>
              <a:rect r="r" b="b" t="t" l="l"/>
              <a:pathLst>
                <a:path h="1205613" w="6028064">
                  <a:moveTo>
                    <a:pt x="0" y="0"/>
                  </a:moveTo>
                  <a:lnTo>
                    <a:pt x="6028064" y="0"/>
                  </a:lnTo>
                  <a:lnTo>
                    <a:pt x="6028064" y="1205612"/>
                  </a:lnTo>
                  <a:lnTo>
                    <a:pt x="0" y="120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12301" y="1429296"/>
              <a:ext cx="5339460" cy="1067892"/>
            </a:xfrm>
            <a:custGeom>
              <a:avLst/>
              <a:gdLst/>
              <a:ahLst/>
              <a:cxnLst/>
              <a:rect r="r" b="b" t="t" l="l"/>
              <a:pathLst>
                <a:path h="1067892" w="5339460">
                  <a:moveTo>
                    <a:pt x="0" y="0"/>
                  </a:moveTo>
                  <a:lnTo>
                    <a:pt x="5339460" y="0"/>
                  </a:lnTo>
                  <a:lnTo>
                    <a:pt x="5339460" y="1067892"/>
                  </a:lnTo>
                  <a:lnTo>
                    <a:pt x="0" y="1067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841681" y="1659830"/>
            <a:ext cx="6232322" cy="1881028"/>
          </a:xfrm>
          <a:custGeom>
            <a:avLst/>
            <a:gdLst/>
            <a:ahLst/>
            <a:cxnLst/>
            <a:rect r="r" b="b" t="t" l="l"/>
            <a:pathLst>
              <a:path h="1881028" w="6232322">
                <a:moveTo>
                  <a:pt x="0" y="0"/>
                </a:moveTo>
                <a:lnTo>
                  <a:pt x="6232322" y="0"/>
                </a:lnTo>
                <a:lnTo>
                  <a:pt x="6232322" y="1881028"/>
                </a:lnTo>
                <a:lnTo>
                  <a:pt x="0" y="18810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751963" y="8157424"/>
            <a:ext cx="6232322" cy="1881028"/>
          </a:xfrm>
          <a:custGeom>
            <a:avLst/>
            <a:gdLst/>
            <a:ahLst/>
            <a:cxnLst/>
            <a:rect r="r" b="b" t="t" l="l"/>
            <a:pathLst>
              <a:path h="1881028" w="6232322">
                <a:moveTo>
                  <a:pt x="0" y="0"/>
                </a:moveTo>
                <a:lnTo>
                  <a:pt x="6232322" y="0"/>
                </a:lnTo>
                <a:lnTo>
                  <a:pt x="6232322" y="1881028"/>
                </a:lnTo>
                <a:lnTo>
                  <a:pt x="0" y="18810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6154" y="6082742"/>
            <a:ext cx="5574379" cy="1978011"/>
            <a:chOff x="0" y="0"/>
            <a:chExt cx="7432505" cy="26373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432505" cy="1486501"/>
            </a:xfrm>
            <a:custGeom>
              <a:avLst/>
              <a:gdLst/>
              <a:ahLst/>
              <a:cxnLst/>
              <a:rect r="r" b="b" t="t" l="l"/>
              <a:pathLst>
                <a:path h="1486501" w="7432505">
                  <a:moveTo>
                    <a:pt x="0" y="0"/>
                  </a:moveTo>
                  <a:lnTo>
                    <a:pt x="7432505" y="0"/>
                  </a:lnTo>
                  <a:lnTo>
                    <a:pt x="7432505" y="1486501"/>
                  </a:lnTo>
                  <a:lnTo>
                    <a:pt x="0" y="1486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567490"/>
              <a:ext cx="7432505" cy="1486501"/>
            </a:xfrm>
            <a:custGeom>
              <a:avLst/>
              <a:gdLst/>
              <a:ahLst/>
              <a:cxnLst/>
              <a:rect r="r" b="b" t="t" l="l"/>
              <a:pathLst>
                <a:path h="1486501" w="7432505">
                  <a:moveTo>
                    <a:pt x="0" y="0"/>
                  </a:moveTo>
                  <a:lnTo>
                    <a:pt x="7432505" y="0"/>
                  </a:lnTo>
                  <a:lnTo>
                    <a:pt x="7432505" y="1486501"/>
                  </a:lnTo>
                  <a:lnTo>
                    <a:pt x="0" y="1486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89038" y="1373868"/>
              <a:ext cx="6317398" cy="1263480"/>
            </a:xfrm>
            <a:custGeom>
              <a:avLst/>
              <a:gdLst/>
              <a:ahLst/>
              <a:cxnLst/>
              <a:rect r="r" b="b" t="t" l="l"/>
              <a:pathLst>
                <a:path h="1263480" w="6317398">
                  <a:moveTo>
                    <a:pt x="0" y="0"/>
                  </a:moveTo>
                  <a:lnTo>
                    <a:pt x="6317398" y="0"/>
                  </a:lnTo>
                  <a:lnTo>
                    <a:pt x="6317398" y="1263480"/>
                  </a:lnTo>
                  <a:lnTo>
                    <a:pt x="0" y="126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111014" y="6038765"/>
            <a:ext cx="5995204" cy="2001127"/>
            <a:chOff x="0" y="0"/>
            <a:chExt cx="7993606" cy="26681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93606" cy="1598721"/>
            </a:xfrm>
            <a:custGeom>
              <a:avLst/>
              <a:gdLst/>
              <a:ahLst/>
              <a:cxnLst/>
              <a:rect r="r" b="b" t="t" l="l"/>
              <a:pathLst>
                <a:path h="1598721" w="7993606">
                  <a:moveTo>
                    <a:pt x="0" y="0"/>
                  </a:moveTo>
                  <a:lnTo>
                    <a:pt x="7993606" y="0"/>
                  </a:lnTo>
                  <a:lnTo>
                    <a:pt x="7993606" y="1598721"/>
                  </a:lnTo>
                  <a:lnTo>
                    <a:pt x="0" y="1598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561101" y="784410"/>
              <a:ext cx="7432505" cy="1486501"/>
            </a:xfrm>
            <a:custGeom>
              <a:avLst/>
              <a:gdLst/>
              <a:ahLst/>
              <a:cxnLst/>
              <a:rect r="r" b="b" t="t" l="l"/>
              <a:pathLst>
                <a:path h="1486501" w="7432505">
                  <a:moveTo>
                    <a:pt x="0" y="0"/>
                  </a:moveTo>
                  <a:lnTo>
                    <a:pt x="7432505" y="0"/>
                  </a:lnTo>
                  <a:lnTo>
                    <a:pt x="7432505" y="1486501"/>
                  </a:lnTo>
                  <a:lnTo>
                    <a:pt x="0" y="1486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603733" y="1598721"/>
              <a:ext cx="5347241" cy="1069448"/>
            </a:xfrm>
            <a:custGeom>
              <a:avLst/>
              <a:gdLst/>
              <a:ahLst/>
              <a:cxnLst/>
              <a:rect r="r" b="b" t="t" l="l"/>
              <a:pathLst>
                <a:path h="1069448" w="5347241">
                  <a:moveTo>
                    <a:pt x="0" y="0"/>
                  </a:moveTo>
                  <a:lnTo>
                    <a:pt x="5347241" y="0"/>
                  </a:lnTo>
                  <a:lnTo>
                    <a:pt x="5347241" y="1069448"/>
                  </a:lnTo>
                  <a:lnTo>
                    <a:pt x="0" y="1069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2603471" y="2268263"/>
            <a:ext cx="1343025" cy="1343025"/>
          </a:xfrm>
          <a:custGeom>
            <a:avLst/>
            <a:gdLst/>
            <a:ahLst/>
            <a:cxnLst/>
            <a:rect r="r" b="b" t="t" l="l"/>
            <a:pathLst>
              <a:path h="1343025" w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1615682" y="2268263"/>
            <a:ext cx="1343025" cy="1343025"/>
          </a:xfrm>
          <a:custGeom>
            <a:avLst/>
            <a:gdLst/>
            <a:ahLst/>
            <a:cxnLst/>
            <a:rect r="r" b="b" t="t" l="l"/>
            <a:pathLst>
              <a:path h="1343025" w="1343025">
                <a:moveTo>
                  <a:pt x="1343025" y="0"/>
                </a:moveTo>
                <a:lnTo>
                  <a:pt x="0" y="0"/>
                </a:lnTo>
                <a:lnTo>
                  <a:pt x="0" y="1343025"/>
                </a:lnTo>
                <a:lnTo>
                  <a:pt x="1343025" y="1343025"/>
                </a:lnTo>
                <a:lnTo>
                  <a:pt x="134302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2603471" y="8365552"/>
            <a:ext cx="1343025" cy="1343025"/>
          </a:xfrm>
          <a:custGeom>
            <a:avLst/>
            <a:gdLst/>
            <a:ahLst/>
            <a:cxnLst/>
            <a:rect r="r" b="b" t="t" l="l"/>
            <a:pathLst>
              <a:path h="1343025" w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0800000">
            <a:off x="11615682" y="8216907"/>
            <a:ext cx="1343025" cy="1343025"/>
          </a:xfrm>
          <a:custGeom>
            <a:avLst/>
            <a:gdLst/>
            <a:ahLst/>
            <a:cxnLst/>
            <a:rect r="r" b="b" t="t" l="l"/>
            <a:pathLst>
              <a:path h="1343025" w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6097093" y="689175"/>
            <a:ext cx="7395911" cy="52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OBJETIVOS ESPECÍFICOS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78544" y="4104328"/>
            <a:ext cx="4109321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151C18"/>
                </a:solidFill>
                <a:latin typeface="More Sugar"/>
                <a:ea typeface="More Sugar"/>
                <a:cs typeface="More Sugar"/>
                <a:sym typeface="More Sugar"/>
              </a:rPr>
              <a:t>DISEÑAR UNA NARRATIVA SIMPLE Y AMIGABLE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957477" y="1895560"/>
            <a:ext cx="578025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151C18"/>
                </a:solidFill>
                <a:latin typeface="More Sugar"/>
                <a:ea typeface="More Sugar"/>
                <a:cs typeface="More Sugar"/>
                <a:sym typeface="More Sugar"/>
              </a:rPr>
              <a:t>DISEÑAR</a:t>
            </a:r>
            <a:r>
              <a:rPr lang="en-US" sz="2999">
                <a:solidFill>
                  <a:srgbClr val="151C18"/>
                </a:solidFill>
                <a:latin typeface="More Sugar"/>
                <a:ea typeface="More Sugar"/>
                <a:cs typeface="More Sugar"/>
                <a:sym typeface="More Sugar"/>
              </a:rPr>
              <a:t> UNA INTERFAZ AMIGABLE, ADAPTADA A LAS NECESIDADES DE LOS NIÑOS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154" y="6189217"/>
            <a:ext cx="5452976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51C18"/>
                </a:solidFill>
                <a:latin typeface="More Sugar"/>
                <a:ea typeface="More Sugar"/>
                <a:cs typeface="More Sugar"/>
                <a:sym typeface="More Sugar"/>
              </a:rPr>
              <a:t>IMPLEMENTAR MINIJUEGOS EDUCATIVOS QUE SE ENFOQUEN EN LAS 3 ÁREAS PRINCIPALES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767778" y="4028919"/>
            <a:ext cx="4801713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3000" u="none">
                <a:solidFill>
                  <a:srgbClr val="151C18"/>
                </a:solidFill>
                <a:latin typeface="More Sugar"/>
                <a:ea typeface="More Sugar"/>
                <a:cs typeface="More Sugar"/>
                <a:sym typeface="More Sugar"/>
              </a:rPr>
              <a:t>INCORPORAR UN SISTEMA DE DIFICULTAD DINÁMICA Y RECOMPENSAS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299738" y="8455774"/>
            <a:ext cx="4801751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151C18"/>
                </a:solidFill>
                <a:latin typeface="More Sugar"/>
                <a:ea typeface="More Sugar"/>
                <a:cs typeface="More Sugar"/>
                <a:sym typeface="More Sugar"/>
              </a:rPr>
              <a:t>CREAR UNA MECÁNICA DE PERSONALIZACIÓN DE CAPARAZONES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31049" y="6192866"/>
            <a:ext cx="5875169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151C18"/>
                </a:solidFill>
                <a:latin typeface="More Sugar"/>
                <a:ea typeface="More Sugar"/>
                <a:cs typeface="More Sugar"/>
                <a:sym typeface="More Sugar"/>
              </a:rPr>
              <a:t>EVALUAR LA FUNCIONALIDAD Y USABILIDAD DE LA APLICACIÓN MEDIANTE PRUEBAS INTERNAS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5400000">
            <a:off x="2499420" y="5805865"/>
            <a:ext cx="418415" cy="210312"/>
          </a:xfrm>
          <a:custGeom>
            <a:avLst/>
            <a:gdLst/>
            <a:ahLst/>
            <a:cxnLst/>
            <a:rect r="r" b="b" t="t" l="l"/>
            <a:pathLst>
              <a:path h="210312" w="418415">
                <a:moveTo>
                  <a:pt x="0" y="0"/>
                </a:moveTo>
                <a:lnTo>
                  <a:pt x="418414" y="0"/>
                </a:lnTo>
                <a:lnTo>
                  <a:pt x="418414" y="210312"/>
                </a:lnTo>
                <a:lnTo>
                  <a:pt x="0" y="2103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37653" t="0" r="-151066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5400000">
            <a:off x="12644344" y="5774580"/>
            <a:ext cx="418415" cy="210312"/>
          </a:xfrm>
          <a:custGeom>
            <a:avLst/>
            <a:gdLst/>
            <a:ahLst/>
            <a:cxnLst/>
            <a:rect r="r" b="b" t="t" l="l"/>
            <a:pathLst>
              <a:path h="210312" w="418415">
                <a:moveTo>
                  <a:pt x="0" y="0"/>
                </a:moveTo>
                <a:lnTo>
                  <a:pt x="418414" y="0"/>
                </a:lnTo>
                <a:lnTo>
                  <a:pt x="418414" y="210312"/>
                </a:lnTo>
                <a:lnTo>
                  <a:pt x="0" y="2103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37653" t="0" r="-1510660" b="0"/>
            </a:stretch>
          </a:blipFill>
        </p:spPr>
      </p:sp>
      <p:sp>
        <p:nvSpPr>
          <p:cNvPr name="Freeform 44" id="44"/>
          <p:cNvSpPr/>
          <p:nvPr/>
        </p:nvSpPr>
        <p:spPr>
          <a:xfrm flipH="true" flipV="false" rot="0">
            <a:off x="16665874" y="0"/>
            <a:ext cx="1591506" cy="10287000"/>
          </a:xfrm>
          <a:custGeom>
            <a:avLst/>
            <a:gdLst/>
            <a:ahLst/>
            <a:cxnLst/>
            <a:rect r="r" b="b" t="t" l="l"/>
            <a:pathLst>
              <a:path h="10287000" w="1591506">
                <a:moveTo>
                  <a:pt x="1591506" y="0"/>
                </a:moveTo>
                <a:lnTo>
                  <a:pt x="0" y="0"/>
                </a:lnTo>
                <a:lnTo>
                  <a:pt x="0" y="10287000"/>
                </a:lnTo>
                <a:lnTo>
                  <a:pt x="1591506" y="10287000"/>
                </a:lnTo>
                <a:lnTo>
                  <a:pt x="1591506" y="0"/>
                </a:lnTo>
                <a:close/>
              </a:path>
            </a:pathLst>
          </a:custGeom>
          <a:blipFill>
            <a:blip r:embed="rId15"/>
            <a:stretch>
              <a:fillRect l="0" t="-724" r="0" b="-72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1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22748754" cy="10287000"/>
          </a:xfrm>
          <a:custGeom>
            <a:avLst/>
            <a:gdLst/>
            <a:ahLst/>
            <a:cxnLst/>
            <a:rect r="r" b="b" t="t" l="l"/>
            <a:pathLst>
              <a:path h="10287000" w="22748754">
                <a:moveTo>
                  <a:pt x="22748754" y="0"/>
                </a:moveTo>
                <a:lnTo>
                  <a:pt x="0" y="0"/>
                </a:lnTo>
                <a:lnTo>
                  <a:pt x="0" y="10287000"/>
                </a:lnTo>
                <a:lnTo>
                  <a:pt x="22748754" y="10287000"/>
                </a:lnTo>
                <a:lnTo>
                  <a:pt x="22748754" y="0"/>
                </a:lnTo>
                <a:close/>
              </a:path>
            </a:pathLst>
          </a:custGeom>
          <a:blipFill>
            <a:blip r:embed="rId2"/>
            <a:stretch>
              <a:fillRect l="0" t="-11643" r="0" b="-276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73159" y="373705"/>
            <a:ext cx="5239963" cy="1309991"/>
          </a:xfrm>
          <a:custGeom>
            <a:avLst/>
            <a:gdLst/>
            <a:ahLst/>
            <a:cxnLst/>
            <a:rect r="r" b="b" t="t" l="l"/>
            <a:pathLst>
              <a:path h="1309991" w="5239963">
                <a:moveTo>
                  <a:pt x="0" y="0"/>
                </a:moveTo>
                <a:lnTo>
                  <a:pt x="5239963" y="0"/>
                </a:lnTo>
                <a:lnTo>
                  <a:pt x="5239963" y="1309990"/>
                </a:lnTo>
                <a:lnTo>
                  <a:pt x="0" y="130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8037" y="0"/>
            <a:ext cx="1591506" cy="10287000"/>
          </a:xfrm>
          <a:custGeom>
            <a:avLst/>
            <a:gdLst/>
            <a:ahLst/>
            <a:cxnLst/>
            <a:rect r="r" b="b" t="t" l="l"/>
            <a:pathLst>
              <a:path h="10287000" w="1591506">
                <a:moveTo>
                  <a:pt x="0" y="0"/>
                </a:moveTo>
                <a:lnTo>
                  <a:pt x="1591506" y="0"/>
                </a:lnTo>
                <a:lnTo>
                  <a:pt x="15915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24" r="0" b="-72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99511" y="2132599"/>
            <a:ext cx="1488977" cy="1304716"/>
          </a:xfrm>
          <a:custGeom>
            <a:avLst/>
            <a:gdLst/>
            <a:ahLst/>
            <a:cxnLst/>
            <a:rect r="r" b="b" t="t" l="l"/>
            <a:pathLst>
              <a:path h="1304716" w="1488977">
                <a:moveTo>
                  <a:pt x="0" y="0"/>
                </a:moveTo>
                <a:lnTo>
                  <a:pt x="1488978" y="0"/>
                </a:lnTo>
                <a:lnTo>
                  <a:pt x="1488978" y="1304716"/>
                </a:lnTo>
                <a:lnTo>
                  <a:pt x="0" y="1304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81584" y="4349426"/>
            <a:ext cx="885600" cy="948434"/>
          </a:xfrm>
          <a:custGeom>
            <a:avLst/>
            <a:gdLst/>
            <a:ahLst/>
            <a:cxnLst/>
            <a:rect r="r" b="b" t="t" l="l"/>
            <a:pathLst>
              <a:path h="948434" w="885600">
                <a:moveTo>
                  <a:pt x="0" y="0"/>
                </a:moveTo>
                <a:lnTo>
                  <a:pt x="885600" y="0"/>
                </a:lnTo>
                <a:lnTo>
                  <a:pt x="885600" y="948434"/>
                </a:lnTo>
                <a:lnTo>
                  <a:pt x="0" y="9484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19364" y="1930712"/>
            <a:ext cx="6020645" cy="1763942"/>
            <a:chOff x="0" y="0"/>
            <a:chExt cx="1585684" cy="4645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5684" cy="464577"/>
            </a:xfrm>
            <a:custGeom>
              <a:avLst/>
              <a:gdLst/>
              <a:ahLst/>
              <a:cxnLst/>
              <a:rect r="r" b="b" t="t" l="l"/>
              <a:pathLst>
                <a:path h="464577" w="1585684">
                  <a:moveTo>
                    <a:pt x="0" y="0"/>
                  </a:moveTo>
                  <a:lnTo>
                    <a:pt x="1585684" y="0"/>
                  </a:lnTo>
                  <a:lnTo>
                    <a:pt x="1585684" y="464577"/>
                  </a:lnTo>
                  <a:lnTo>
                    <a:pt x="0" y="464577"/>
                  </a:lnTo>
                  <a:close/>
                </a:path>
              </a:pathLst>
            </a:custGeom>
            <a:solidFill>
              <a:srgbClr val="A5CA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85684" cy="502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40939" y="1902986"/>
            <a:ext cx="6020645" cy="1763942"/>
            <a:chOff x="0" y="0"/>
            <a:chExt cx="1585684" cy="4645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85684" cy="464577"/>
            </a:xfrm>
            <a:custGeom>
              <a:avLst/>
              <a:gdLst/>
              <a:ahLst/>
              <a:cxnLst/>
              <a:rect r="r" b="b" t="t" l="l"/>
              <a:pathLst>
                <a:path h="464577" w="1585684">
                  <a:moveTo>
                    <a:pt x="0" y="0"/>
                  </a:moveTo>
                  <a:lnTo>
                    <a:pt x="1585684" y="0"/>
                  </a:lnTo>
                  <a:lnTo>
                    <a:pt x="1585684" y="464577"/>
                  </a:lnTo>
                  <a:lnTo>
                    <a:pt x="0" y="464577"/>
                  </a:lnTo>
                  <a:close/>
                </a:path>
              </a:pathLst>
            </a:custGeom>
            <a:solidFill>
              <a:srgbClr val="A5CA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85684" cy="502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39748" y="3941672"/>
            <a:ext cx="6020645" cy="1763942"/>
            <a:chOff x="0" y="0"/>
            <a:chExt cx="1585684" cy="4645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85684" cy="464577"/>
            </a:xfrm>
            <a:custGeom>
              <a:avLst/>
              <a:gdLst/>
              <a:ahLst/>
              <a:cxnLst/>
              <a:rect r="r" b="b" t="t" l="l"/>
              <a:pathLst>
                <a:path h="464577" w="1585684">
                  <a:moveTo>
                    <a:pt x="0" y="0"/>
                  </a:moveTo>
                  <a:lnTo>
                    <a:pt x="1585684" y="0"/>
                  </a:lnTo>
                  <a:lnTo>
                    <a:pt x="1585684" y="464577"/>
                  </a:lnTo>
                  <a:lnTo>
                    <a:pt x="0" y="464577"/>
                  </a:lnTo>
                  <a:close/>
                </a:path>
              </a:pathLst>
            </a:custGeom>
            <a:solidFill>
              <a:srgbClr val="B9E69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85684" cy="502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710666" y="2089855"/>
            <a:ext cx="1445658" cy="1445658"/>
          </a:xfrm>
          <a:custGeom>
            <a:avLst/>
            <a:gdLst/>
            <a:ahLst/>
            <a:cxnLst/>
            <a:rect r="r" b="b" t="t" l="l"/>
            <a:pathLst>
              <a:path h="1445658" w="1445658">
                <a:moveTo>
                  <a:pt x="0" y="0"/>
                </a:moveTo>
                <a:lnTo>
                  <a:pt x="1445658" y="0"/>
                </a:lnTo>
                <a:lnTo>
                  <a:pt x="1445658" y="1445657"/>
                </a:lnTo>
                <a:lnTo>
                  <a:pt x="0" y="1445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551029" y="3986666"/>
            <a:ext cx="6157597" cy="1804067"/>
            <a:chOff x="0" y="0"/>
            <a:chExt cx="1585684" cy="4645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5684" cy="464577"/>
            </a:xfrm>
            <a:custGeom>
              <a:avLst/>
              <a:gdLst/>
              <a:ahLst/>
              <a:cxnLst/>
              <a:rect r="r" b="b" t="t" l="l"/>
              <a:pathLst>
                <a:path h="464577" w="1585684">
                  <a:moveTo>
                    <a:pt x="0" y="0"/>
                  </a:moveTo>
                  <a:lnTo>
                    <a:pt x="1585684" y="0"/>
                  </a:lnTo>
                  <a:lnTo>
                    <a:pt x="1585684" y="464577"/>
                  </a:lnTo>
                  <a:lnTo>
                    <a:pt x="0" y="464577"/>
                  </a:lnTo>
                  <a:close/>
                </a:path>
              </a:pathLst>
            </a:custGeom>
            <a:solidFill>
              <a:srgbClr val="F6B0C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85684" cy="502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94336" y="5953264"/>
            <a:ext cx="5844705" cy="1573759"/>
            <a:chOff x="0" y="0"/>
            <a:chExt cx="1539346" cy="4144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39346" cy="414488"/>
            </a:xfrm>
            <a:custGeom>
              <a:avLst/>
              <a:gdLst/>
              <a:ahLst/>
              <a:cxnLst/>
              <a:rect r="r" b="b" t="t" l="l"/>
              <a:pathLst>
                <a:path h="414488" w="1539346">
                  <a:moveTo>
                    <a:pt x="0" y="0"/>
                  </a:moveTo>
                  <a:lnTo>
                    <a:pt x="1539346" y="0"/>
                  </a:lnTo>
                  <a:lnTo>
                    <a:pt x="1539346" y="414488"/>
                  </a:lnTo>
                  <a:lnTo>
                    <a:pt x="0" y="414488"/>
                  </a:lnTo>
                  <a:close/>
                </a:path>
              </a:pathLst>
            </a:custGeom>
            <a:solidFill>
              <a:srgbClr val="F8ED8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39346" cy="452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380850" y="6061710"/>
            <a:ext cx="1507639" cy="1507639"/>
          </a:xfrm>
          <a:custGeom>
            <a:avLst/>
            <a:gdLst/>
            <a:ahLst/>
            <a:cxnLst/>
            <a:rect r="r" b="b" t="t" l="l"/>
            <a:pathLst>
              <a:path h="1507639" w="1507639">
                <a:moveTo>
                  <a:pt x="0" y="0"/>
                </a:moveTo>
                <a:lnTo>
                  <a:pt x="1507639" y="0"/>
                </a:lnTo>
                <a:lnTo>
                  <a:pt x="1507639" y="1507639"/>
                </a:lnTo>
                <a:lnTo>
                  <a:pt x="0" y="1507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762232" y="4114603"/>
            <a:ext cx="1517229" cy="1548193"/>
          </a:xfrm>
          <a:custGeom>
            <a:avLst/>
            <a:gdLst/>
            <a:ahLst/>
            <a:cxnLst/>
            <a:rect r="r" b="b" t="t" l="l"/>
            <a:pathLst>
              <a:path h="1548193" w="1517229">
                <a:moveTo>
                  <a:pt x="0" y="0"/>
                </a:moveTo>
                <a:lnTo>
                  <a:pt x="1517229" y="0"/>
                </a:lnTo>
                <a:lnTo>
                  <a:pt x="1517229" y="1548193"/>
                </a:lnTo>
                <a:lnTo>
                  <a:pt x="0" y="15481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224079" y="5953264"/>
            <a:ext cx="6157597" cy="1804067"/>
            <a:chOff x="0" y="0"/>
            <a:chExt cx="1585684" cy="46457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85684" cy="464577"/>
            </a:xfrm>
            <a:custGeom>
              <a:avLst/>
              <a:gdLst/>
              <a:ahLst/>
              <a:cxnLst/>
              <a:rect r="r" b="b" t="t" l="l"/>
              <a:pathLst>
                <a:path h="464577" w="1585684">
                  <a:moveTo>
                    <a:pt x="0" y="0"/>
                  </a:moveTo>
                  <a:lnTo>
                    <a:pt x="1585684" y="0"/>
                  </a:lnTo>
                  <a:lnTo>
                    <a:pt x="1585684" y="464577"/>
                  </a:lnTo>
                  <a:lnTo>
                    <a:pt x="0" y="464577"/>
                  </a:lnTo>
                  <a:close/>
                </a:path>
              </a:pathLst>
            </a:custGeom>
            <a:solidFill>
              <a:srgbClr val="F9AE8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85684" cy="502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6461584" y="5947329"/>
            <a:ext cx="1736400" cy="1736400"/>
          </a:xfrm>
          <a:custGeom>
            <a:avLst/>
            <a:gdLst/>
            <a:ahLst/>
            <a:cxnLst/>
            <a:rect r="r" b="b" t="t" l="l"/>
            <a:pathLst>
              <a:path h="1736400" w="1736400">
                <a:moveTo>
                  <a:pt x="0" y="0"/>
                </a:moveTo>
                <a:lnTo>
                  <a:pt x="1736400" y="0"/>
                </a:lnTo>
                <a:lnTo>
                  <a:pt x="1736400" y="1736400"/>
                </a:lnTo>
                <a:lnTo>
                  <a:pt x="0" y="1736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3239748" y="7921774"/>
            <a:ext cx="5844705" cy="1573759"/>
            <a:chOff x="0" y="0"/>
            <a:chExt cx="1539346" cy="4144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39346" cy="414488"/>
            </a:xfrm>
            <a:custGeom>
              <a:avLst/>
              <a:gdLst/>
              <a:ahLst/>
              <a:cxnLst/>
              <a:rect r="r" b="b" t="t" l="l"/>
              <a:pathLst>
                <a:path h="414488" w="1539346">
                  <a:moveTo>
                    <a:pt x="0" y="0"/>
                  </a:moveTo>
                  <a:lnTo>
                    <a:pt x="1539346" y="0"/>
                  </a:lnTo>
                  <a:lnTo>
                    <a:pt x="1539346" y="414488"/>
                  </a:lnTo>
                  <a:lnTo>
                    <a:pt x="0" y="414488"/>
                  </a:lnTo>
                  <a:close/>
                </a:path>
              </a:pathLst>
            </a:custGeom>
            <a:solidFill>
              <a:srgbClr val="CCF9F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539346" cy="452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707475" y="7957356"/>
            <a:ext cx="5844705" cy="1573759"/>
            <a:chOff x="0" y="0"/>
            <a:chExt cx="1539346" cy="4144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39346" cy="414488"/>
            </a:xfrm>
            <a:custGeom>
              <a:avLst/>
              <a:gdLst/>
              <a:ahLst/>
              <a:cxnLst/>
              <a:rect r="r" b="b" t="t" l="l"/>
              <a:pathLst>
                <a:path h="414488" w="1539346">
                  <a:moveTo>
                    <a:pt x="0" y="0"/>
                  </a:moveTo>
                  <a:lnTo>
                    <a:pt x="1539346" y="0"/>
                  </a:lnTo>
                  <a:lnTo>
                    <a:pt x="1539346" y="414488"/>
                  </a:lnTo>
                  <a:lnTo>
                    <a:pt x="0" y="414488"/>
                  </a:lnTo>
                  <a:close/>
                </a:path>
              </a:pathLst>
            </a:custGeom>
            <a:solidFill>
              <a:srgbClr val="D696B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539346" cy="452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983239" y="8028568"/>
            <a:ext cx="1256509" cy="1475033"/>
          </a:xfrm>
          <a:custGeom>
            <a:avLst/>
            <a:gdLst/>
            <a:ahLst/>
            <a:cxnLst/>
            <a:rect r="r" b="b" t="t" l="l"/>
            <a:pathLst>
              <a:path h="1475033" w="1256509">
                <a:moveTo>
                  <a:pt x="0" y="0"/>
                </a:moveTo>
                <a:lnTo>
                  <a:pt x="1256509" y="0"/>
                </a:lnTo>
                <a:lnTo>
                  <a:pt x="1256509" y="1475033"/>
                </a:lnTo>
                <a:lnTo>
                  <a:pt x="0" y="1475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888489" y="8128806"/>
            <a:ext cx="1422737" cy="1274772"/>
          </a:xfrm>
          <a:custGeom>
            <a:avLst/>
            <a:gdLst/>
            <a:ahLst/>
            <a:cxnLst/>
            <a:rect r="r" b="b" t="t" l="l"/>
            <a:pathLst>
              <a:path h="1274772" w="1422737">
                <a:moveTo>
                  <a:pt x="0" y="0"/>
                </a:moveTo>
                <a:lnTo>
                  <a:pt x="1422737" y="0"/>
                </a:lnTo>
                <a:lnTo>
                  <a:pt x="1422737" y="1274772"/>
                </a:lnTo>
                <a:lnTo>
                  <a:pt x="0" y="12747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1551029" y="3929516"/>
            <a:ext cx="6157597" cy="186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3"/>
              </a:lnSpc>
              <a:spcBef>
                <a:spcPct val="0"/>
              </a:spcBef>
            </a:pPr>
            <a:r>
              <a:rPr lang="en-US" sz="265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GESTIÓN</a:t>
            </a:r>
            <a:r>
              <a:rPr lang="en-US" sz="265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DEL PROYECTO: METODOLOGÍA ÁGIL SCRUM : (SPRINTS, BACKLOG Y REUNIONES DE SEGUIMIENTO).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250071" y="733907"/>
            <a:ext cx="7686140" cy="52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STACK TECNOLÓGICO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91211" y="2075449"/>
            <a:ext cx="5876953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MOTOR DE DESARROL</a:t>
            </a: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LO: GODOT ENGINE (4.X) : DESARROLLO 2D Y EXPORTACIÓN A ANDROID.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520847" y="2075449"/>
            <a:ext cx="5860829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LENGUAJE DE PROGRAMACIÓN</a:t>
            </a: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: GDSCRIPT (SIMILAR A PYTHON, PROPIO DE GODOT).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279346" y="4084547"/>
            <a:ext cx="5941448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ARTE Y ANIMACIÓN</a:t>
            </a: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: ASEPRITE : CREACIÓN DE SPRITES Y ESCENARIOS EN PIXEL ART.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294336" y="6004560"/>
            <a:ext cx="5844705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CONTROL</a:t>
            </a: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DE VERSIONES: GIT + GITHUB (PARA RESPALDO Y TRABAJO COLABORATIVO).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24079" y="5983838"/>
            <a:ext cx="6157597" cy="177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3"/>
              </a:lnSpc>
              <a:spcBef>
                <a:spcPct val="0"/>
              </a:spcBef>
            </a:pPr>
            <a:r>
              <a:rPr lang="en-US" sz="255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BASE</a:t>
            </a:r>
            <a:r>
              <a:rPr lang="en-US" sz="255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DE DATOS / PERSISTENCIA: SISTEMA DE GUARDADO EN JSON O SQLITE (PARA PROGRESO, MONEDAS Y PERSONALIZACIÓN).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239748" y="7971418"/>
            <a:ext cx="5844705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PRUEBAS</a:t>
            </a: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DE USABILIDAD: DISPOSITIVOS ANDROID (TABLETS Y SMARTPHONES).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664445" y="7944405"/>
            <a:ext cx="5780695" cy="158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EDICIÓN Y DOCUMENTACIÓN:</a:t>
            </a:r>
            <a:r>
              <a:rPr lang="en-US" sz="226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CANVA (PARA PRESENTACIONES), GOOGLE DOCS/DRIVE (PARA INFORMES Y EVIDENCIAS).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1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491374" y="0"/>
            <a:ext cx="22748754" cy="10287000"/>
          </a:xfrm>
          <a:custGeom>
            <a:avLst/>
            <a:gdLst/>
            <a:ahLst/>
            <a:cxnLst/>
            <a:rect r="r" b="b" t="t" l="l"/>
            <a:pathLst>
              <a:path h="10287000" w="22748754">
                <a:moveTo>
                  <a:pt x="0" y="0"/>
                </a:moveTo>
                <a:lnTo>
                  <a:pt x="22748754" y="0"/>
                </a:lnTo>
                <a:lnTo>
                  <a:pt x="22748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43" r="0" b="-276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2321" y="498889"/>
            <a:ext cx="5239963" cy="1309991"/>
          </a:xfrm>
          <a:custGeom>
            <a:avLst/>
            <a:gdLst/>
            <a:ahLst/>
            <a:cxnLst/>
            <a:rect r="r" b="b" t="t" l="l"/>
            <a:pathLst>
              <a:path h="1309991" w="5239963">
                <a:moveTo>
                  <a:pt x="0" y="0"/>
                </a:moveTo>
                <a:lnTo>
                  <a:pt x="5239962" y="0"/>
                </a:lnTo>
                <a:lnTo>
                  <a:pt x="5239962" y="1309991"/>
                </a:lnTo>
                <a:lnTo>
                  <a:pt x="0" y="1309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665874" y="0"/>
            <a:ext cx="1591506" cy="10287000"/>
          </a:xfrm>
          <a:custGeom>
            <a:avLst/>
            <a:gdLst/>
            <a:ahLst/>
            <a:cxnLst/>
            <a:rect r="r" b="b" t="t" l="l"/>
            <a:pathLst>
              <a:path h="10287000" w="1591506">
                <a:moveTo>
                  <a:pt x="1591506" y="0"/>
                </a:moveTo>
                <a:lnTo>
                  <a:pt x="0" y="0"/>
                </a:lnTo>
                <a:lnTo>
                  <a:pt x="0" y="10287000"/>
                </a:lnTo>
                <a:lnTo>
                  <a:pt x="1591506" y="10287000"/>
                </a:lnTo>
                <a:lnTo>
                  <a:pt x="1591506" y="0"/>
                </a:lnTo>
                <a:close/>
              </a:path>
            </a:pathLst>
          </a:custGeom>
          <a:blipFill>
            <a:blip r:embed="rId5"/>
            <a:stretch>
              <a:fillRect l="0" t="-724" r="0" b="-72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903870">
            <a:off x="12112825" y="511503"/>
            <a:ext cx="1092571" cy="1092571"/>
          </a:xfrm>
          <a:custGeom>
            <a:avLst/>
            <a:gdLst/>
            <a:ahLst/>
            <a:cxnLst/>
            <a:rect r="r" b="b" t="t" l="l"/>
            <a:pathLst>
              <a:path h="1092571" w="1092571">
                <a:moveTo>
                  <a:pt x="0" y="0"/>
                </a:moveTo>
                <a:lnTo>
                  <a:pt x="1092571" y="0"/>
                </a:lnTo>
                <a:lnTo>
                  <a:pt x="1092571" y="1092571"/>
                </a:lnTo>
                <a:lnTo>
                  <a:pt x="0" y="1092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0014" y="2089855"/>
            <a:ext cx="7910878" cy="3457563"/>
            <a:chOff x="0" y="0"/>
            <a:chExt cx="2083524" cy="910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3524" cy="910634"/>
            </a:xfrm>
            <a:custGeom>
              <a:avLst/>
              <a:gdLst/>
              <a:ahLst/>
              <a:cxnLst/>
              <a:rect r="r" b="b" t="t" l="l"/>
              <a:pathLst>
                <a:path h="910634" w="2083524">
                  <a:moveTo>
                    <a:pt x="0" y="0"/>
                  </a:moveTo>
                  <a:lnTo>
                    <a:pt x="2083524" y="0"/>
                  </a:lnTo>
                  <a:lnTo>
                    <a:pt x="2083524" y="910634"/>
                  </a:lnTo>
                  <a:lnTo>
                    <a:pt x="0" y="910634"/>
                  </a:lnTo>
                  <a:close/>
                </a:path>
              </a:pathLst>
            </a:custGeom>
            <a:solidFill>
              <a:srgbClr val="A5CA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83524" cy="948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26276" y="2133795"/>
            <a:ext cx="7395796" cy="3413624"/>
            <a:chOff x="0" y="0"/>
            <a:chExt cx="1947864" cy="8990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47864" cy="899061"/>
            </a:xfrm>
            <a:custGeom>
              <a:avLst/>
              <a:gdLst/>
              <a:ahLst/>
              <a:cxnLst/>
              <a:rect r="r" b="b" t="t" l="l"/>
              <a:pathLst>
                <a:path h="899061" w="1947864">
                  <a:moveTo>
                    <a:pt x="0" y="0"/>
                  </a:moveTo>
                  <a:lnTo>
                    <a:pt x="1947864" y="0"/>
                  </a:lnTo>
                  <a:lnTo>
                    <a:pt x="1947864" y="899061"/>
                  </a:lnTo>
                  <a:lnTo>
                    <a:pt x="0" y="899061"/>
                  </a:lnTo>
                  <a:close/>
                </a:path>
              </a:pathLst>
            </a:custGeom>
            <a:solidFill>
              <a:srgbClr val="B9E69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47864" cy="937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710666" y="2089855"/>
            <a:ext cx="1445658" cy="1445658"/>
          </a:xfrm>
          <a:custGeom>
            <a:avLst/>
            <a:gdLst/>
            <a:ahLst/>
            <a:cxnLst/>
            <a:rect r="r" b="b" t="t" l="l"/>
            <a:pathLst>
              <a:path h="1445658" w="1445658">
                <a:moveTo>
                  <a:pt x="0" y="0"/>
                </a:moveTo>
                <a:lnTo>
                  <a:pt x="1445658" y="0"/>
                </a:lnTo>
                <a:lnTo>
                  <a:pt x="1445658" y="1445657"/>
                </a:lnTo>
                <a:lnTo>
                  <a:pt x="0" y="1445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7273" y="6194647"/>
            <a:ext cx="7963620" cy="3336468"/>
            <a:chOff x="0" y="0"/>
            <a:chExt cx="2050765" cy="8591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0766" cy="859196"/>
            </a:xfrm>
            <a:custGeom>
              <a:avLst/>
              <a:gdLst/>
              <a:ahLst/>
              <a:cxnLst/>
              <a:rect r="r" b="b" t="t" l="l"/>
              <a:pathLst>
                <a:path h="859196" w="2050766">
                  <a:moveTo>
                    <a:pt x="0" y="0"/>
                  </a:moveTo>
                  <a:lnTo>
                    <a:pt x="2050766" y="0"/>
                  </a:lnTo>
                  <a:lnTo>
                    <a:pt x="2050766" y="859196"/>
                  </a:lnTo>
                  <a:lnTo>
                    <a:pt x="0" y="859196"/>
                  </a:lnTo>
                  <a:close/>
                </a:path>
              </a:pathLst>
            </a:custGeom>
            <a:solidFill>
              <a:srgbClr val="F9AE8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50765" cy="897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419924" y="6754135"/>
            <a:ext cx="1736400" cy="1736400"/>
          </a:xfrm>
          <a:custGeom>
            <a:avLst/>
            <a:gdLst/>
            <a:ahLst/>
            <a:cxnLst/>
            <a:rect r="r" b="b" t="t" l="l"/>
            <a:pathLst>
              <a:path h="1736400" w="1736400">
                <a:moveTo>
                  <a:pt x="0" y="0"/>
                </a:moveTo>
                <a:lnTo>
                  <a:pt x="1736400" y="0"/>
                </a:lnTo>
                <a:lnTo>
                  <a:pt x="1736400" y="1736401"/>
                </a:lnTo>
                <a:lnTo>
                  <a:pt x="0" y="17364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926276" y="6194647"/>
            <a:ext cx="7395796" cy="3336468"/>
            <a:chOff x="0" y="0"/>
            <a:chExt cx="1947864" cy="8787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47864" cy="878741"/>
            </a:xfrm>
            <a:custGeom>
              <a:avLst/>
              <a:gdLst/>
              <a:ahLst/>
              <a:cxnLst/>
              <a:rect r="r" b="b" t="t" l="l"/>
              <a:pathLst>
                <a:path h="878741" w="1947864">
                  <a:moveTo>
                    <a:pt x="0" y="0"/>
                  </a:moveTo>
                  <a:lnTo>
                    <a:pt x="1947864" y="0"/>
                  </a:lnTo>
                  <a:lnTo>
                    <a:pt x="1947864" y="878741"/>
                  </a:lnTo>
                  <a:lnTo>
                    <a:pt x="0" y="878741"/>
                  </a:lnTo>
                  <a:close/>
                </a:path>
              </a:pathLst>
            </a:custGeom>
            <a:solidFill>
              <a:srgbClr val="D696B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947864" cy="91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493695" y="257494"/>
            <a:ext cx="1420167" cy="1690675"/>
          </a:xfrm>
          <a:custGeom>
            <a:avLst/>
            <a:gdLst/>
            <a:ahLst/>
            <a:cxnLst/>
            <a:rect r="r" b="b" t="t" l="l"/>
            <a:pathLst>
              <a:path h="1690675" w="1420167">
                <a:moveTo>
                  <a:pt x="0" y="0"/>
                </a:moveTo>
                <a:lnTo>
                  <a:pt x="1420167" y="0"/>
                </a:lnTo>
                <a:lnTo>
                  <a:pt x="1420167" y="1690675"/>
                </a:lnTo>
                <a:lnTo>
                  <a:pt x="0" y="1690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735849" y="592391"/>
            <a:ext cx="5332905" cy="105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303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RELEVANCIA CAMPO LABORAL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014" y="2225098"/>
            <a:ext cx="8107529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u="sng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INDUSTRIA TECNOLÓGICA Y EDUCATIVA:</a:t>
            </a: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RESPONDE A LA CRECIENTE DEMANDA DE APLICACIONES MÓVILES INTERACTIVAS</a:t>
            </a:r>
            <a:r>
              <a:rPr lang="en-US" sz="2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ENFOCADAS EN EL APRENDIZAJE Y LA ESTIMULACIÓN COGNITIVA DE NIÑOS, UN MERCADO EN EXPANSIÓN DENTRO DE LA EDTECH.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85352" y="2216159"/>
            <a:ext cx="7277645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u="sng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COMPETITIVIDAD PROFESIONAL</a:t>
            </a:r>
            <a:r>
              <a:rPr lang="en-US" sz="2600" u="sng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:</a:t>
            </a:r>
            <a:r>
              <a:rPr lang="en-US" sz="26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PERMITE A LOS DESARROLLADORES APLICAR CONOCIMIENTOS DE GESTIÓN DE PROYECTOS, DESARROLLO DE SOFTWARE, PRUEBAS DE CALIDAD Y MODELAMIENTO DE DATOS, QUE SON COMPETENCIAS VALORADAS EN LA INDUSTRIA TI.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917" y="6254162"/>
            <a:ext cx="7898975" cy="311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3"/>
              </a:lnSpc>
              <a:spcBef>
                <a:spcPct val="0"/>
              </a:spcBef>
            </a:pPr>
            <a:r>
              <a:rPr lang="en-US" sz="2552" u="sng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INNOVACIÓN SOCIAL:</a:t>
            </a:r>
            <a:r>
              <a:rPr lang="en-US" sz="2552" u="sng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55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APORTA UNA SOLUCIÓN CON IMPACTO EDUCATIVO Y SOCIAL, INTEGRANDO ENTRETENIMIENTO CON APRENDIZAJE EN UN ENTORNO DIGITAL SEGURO, LO QUE LO HACE ATRACTIVO TANTO PARA PADRES COMO INSTITUCIONES EDUCATIVAS.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72538" y="6254162"/>
            <a:ext cx="7290459" cy="3114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  <a:spcBef>
                <a:spcPct val="0"/>
              </a:spcBef>
            </a:pPr>
            <a:r>
              <a:rPr lang="en-US" sz="2243" u="sng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EMPLEABILIDAD:</a:t>
            </a:r>
            <a:r>
              <a:rPr lang="en-US" sz="224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UN PRODUCTO COMO ESTE PUEDE POSICIONAR</a:t>
            </a:r>
            <a:r>
              <a:rPr lang="en-US" sz="224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AL EQUIPO EN ÁREAS COMO DESARROLLO DE VIDEOJUEGOS, DISEÑO UX/UI, GAMIFICACIÓN EDUCATIVA Y DESARROLLO MÓVIL MULTIPLATAFORMA, ABRIENDO OPORTUNIDADES LABORALES EN EMPRESAS DE SOFTWARE EDUCATIVO Y STARTUPS TECNOLÓGICAS.</a:t>
            </a:r>
          </a:p>
        </p:txBody>
      </p:sp>
      <p:sp>
        <p:nvSpPr>
          <p:cNvPr name="AutoShape 26" id="26"/>
          <p:cNvSpPr/>
          <p:nvPr/>
        </p:nvSpPr>
        <p:spPr>
          <a:xfrm>
            <a:off x="150014" y="5871033"/>
            <a:ext cx="16112983" cy="762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8493584" y="1808880"/>
            <a:ext cx="0" cy="83804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DAGycFmQ9Js</dc:identifier>
  <dcterms:modified xsi:type="dcterms:W3CDTF">2011-08-01T06:04:30Z</dcterms:modified>
  <cp:revision>1</cp:revision>
  <dc:title>Nyuron</dc:title>
</cp:coreProperties>
</file>